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71" r:id="rId4"/>
  </p:sldMasterIdLst>
  <p:notesMasterIdLst>
    <p:notesMasterId r:id="rId42"/>
  </p:notesMasterIdLst>
  <p:handoutMasterIdLst>
    <p:handoutMasterId r:id="rId43"/>
  </p:handoutMasterIdLst>
  <p:sldIdLst>
    <p:sldId id="5308" r:id="rId5"/>
    <p:sldId id="2076138237" r:id="rId6"/>
    <p:sldId id="2076138236" r:id="rId7"/>
    <p:sldId id="2076138270" r:id="rId8"/>
    <p:sldId id="5377" r:id="rId9"/>
    <p:sldId id="2076138238" r:id="rId10"/>
    <p:sldId id="2076138239" r:id="rId11"/>
    <p:sldId id="2076138271" r:id="rId12"/>
    <p:sldId id="2076138241" r:id="rId13"/>
    <p:sldId id="2076138242" r:id="rId14"/>
    <p:sldId id="2076138243" r:id="rId15"/>
    <p:sldId id="2076138244" r:id="rId16"/>
    <p:sldId id="2076138245" r:id="rId17"/>
    <p:sldId id="2076138246" r:id="rId18"/>
    <p:sldId id="2076138247" r:id="rId19"/>
    <p:sldId id="2076138248" r:id="rId20"/>
    <p:sldId id="2076138249" r:id="rId21"/>
    <p:sldId id="2076138250" r:id="rId22"/>
    <p:sldId id="2076138251" r:id="rId23"/>
    <p:sldId id="2076138252" r:id="rId24"/>
    <p:sldId id="2076138253" r:id="rId25"/>
    <p:sldId id="2076138254" r:id="rId26"/>
    <p:sldId id="2076138255" r:id="rId27"/>
    <p:sldId id="2076138256" r:id="rId28"/>
    <p:sldId id="2076138257" r:id="rId29"/>
    <p:sldId id="2076138258" r:id="rId30"/>
    <p:sldId id="2076138259" r:id="rId31"/>
    <p:sldId id="2076138260" r:id="rId32"/>
    <p:sldId id="2076138261" r:id="rId33"/>
    <p:sldId id="2076138262" r:id="rId34"/>
    <p:sldId id="2076138268" r:id="rId35"/>
    <p:sldId id="2076138263" r:id="rId36"/>
    <p:sldId id="2076138264" r:id="rId37"/>
    <p:sldId id="2076138269" r:id="rId38"/>
    <p:sldId id="2076138265" r:id="rId39"/>
    <p:sldId id="2076138266" r:id="rId40"/>
    <p:sldId id="2076138267" r:id="rId41"/>
  </p:sldIdLst>
  <p:sldSz cx="18288000" cy="10288588"/>
  <p:notesSz cx="6858000" cy="9144000"/>
  <p:custDataLst>
    <p:tags r:id="rId44"/>
  </p:custDataLst>
  <p:defaultTextStyle>
    <a:defPPr>
      <a:defRPr lang="ru-RU"/>
    </a:defPPr>
    <a:lvl1pPr marL="0" algn="l" defTabSz="1371662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1pPr>
    <a:lvl2pPr marL="685831" algn="l" defTabSz="1371662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2pPr>
    <a:lvl3pPr marL="1371662" algn="l" defTabSz="1371662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3pPr>
    <a:lvl4pPr marL="2057493" algn="l" defTabSz="1371662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4pPr>
    <a:lvl5pPr marL="2743324" algn="l" defTabSz="1371662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5pPr>
    <a:lvl6pPr marL="3429155" algn="l" defTabSz="1371662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6pPr>
    <a:lvl7pPr marL="4114986" algn="l" defTabSz="1371662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7pPr>
    <a:lvl8pPr marL="4800817" algn="l" defTabSz="1371662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8pPr>
    <a:lvl9pPr marL="5486648" algn="l" defTabSz="1371662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userDrawn="1">
          <p15:clr>
            <a:srgbClr val="A4A3A4"/>
          </p15:clr>
        </p15:guide>
        <p15:guide id="6" pos="5736" userDrawn="1">
          <p15:clr>
            <a:srgbClr val="A4A3A4"/>
          </p15:clr>
        </p15:guide>
        <p15:guide id="7" orient="horz" pos="463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72E9C2A-70AF-2BB6-560A-C7C8DD90BD66}" name="Dinara Zhurgunova" initials="DZ" userId="S::dinara.zhurgunova@dataart.com::64c455c2-071d-44d4-a431-183a980f5fa8" providerId="AD"/>
  <p188:author id="{3C717A6C-5750-509B-79C4-7765774805B5}" name="Gareth Tedford" initials="GT" userId="S::gareth.tedford@dataart.com::3806e0ca-65db-4238-ba8c-88f2765f9c2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vetlana Komarova" initials="SK" lastIdx="34" clrIdx="0"/>
  <p:cmAuthor id="2" name="Luba Kabrits" initials="LK" lastIdx="9" clrIdx="1">
    <p:extLst>
      <p:ext uri="{19B8F6BF-5375-455C-9EA6-DF929625EA0E}">
        <p15:presenceInfo xmlns:p15="http://schemas.microsoft.com/office/powerpoint/2012/main" userId="S-1-5-21-1227322100-1798780813-526660263-1102" providerId="AD"/>
      </p:ext>
    </p:extLst>
  </p:cmAuthor>
  <p:cmAuthor id="3" name="Simon" initials="L" lastIdx="24" clrIdx="2">
    <p:extLst>
      <p:ext uri="{19B8F6BF-5375-455C-9EA6-DF929625EA0E}">
        <p15:presenceInfo xmlns:p15="http://schemas.microsoft.com/office/powerpoint/2012/main" userId="Sim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4FF"/>
    <a:srgbClr val="ECF6FF"/>
    <a:srgbClr val="5834AD"/>
    <a:srgbClr val="028866"/>
    <a:srgbClr val="239CC4"/>
    <a:srgbClr val="0CCCCC"/>
    <a:srgbClr val="EDEBED"/>
    <a:srgbClr val="FFDE55"/>
    <a:srgbClr val="B0E6E5"/>
    <a:srgbClr val="B0E5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62" autoAdjust="0"/>
    <p:restoredTop sz="89438" autoAdjust="0"/>
  </p:normalViewPr>
  <p:slideViewPr>
    <p:cSldViewPr snapToGrid="0" snapToObjects="1" showGuides="1">
      <p:cViewPr varScale="1">
        <p:scale>
          <a:sx n="68" d="100"/>
          <a:sy n="68" d="100"/>
        </p:scale>
        <p:origin x="1002" y="84"/>
      </p:cViewPr>
      <p:guideLst>
        <p:guide orient="horz"/>
        <p:guide pos="5736"/>
        <p:guide orient="horz" pos="4633"/>
      </p:guideLst>
    </p:cSldViewPr>
  </p:slideViewPr>
  <p:outlineViewPr>
    <p:cViewPr>
      <p:scale>
        <a:sx n="33" d="100"/>
        <a:sy n="33" d="100"/>
      </p:scale>
      <p:origin x="0" y="-125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notesViewPr>
    <p:cSldViewPr snapToGrid="0" snapToObjects="1" showGuides="1">
      <p:cViewPr varScale="1">
        <p:scale>
          <a:sx n="72" d="100"/>
          <a:sy n="72" d="100"/>
        </p:scale>
        <p:origin x="302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viewProps" Target="viewProps.xml"/><Relationship Id="rId50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CA9AEF9C-9EAA-43ED-AB0C-F5D65E5451D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15968ED-7729-4DFF-B474-AE62CFCD26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82D12-8E76-4BF7-B04D-25028A212136}" type="datetimeFigureOut">
              <a:rPr lang="ru-RU" smtClean="0"/>
              <a:t>14.06.2025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1C6160A-5D9D-4669-AB8F-E0701BFB5D3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D3E5B9B-FFD7-456A-B820-8AB841C7B4F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FEC947-5780-466A-9FE8-509B7E7AD1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314627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E4AAA6-B921-3542-8173-0DD764489E8A}" type="datetimeFigureOut">
              <a:rPr lang="ru-RU" smtClean="0"/>
              <a:t>14.06.2025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2DAF58-8BBF-5942-9EE2-B93E2FFABF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0099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6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31" algn="l" defTabSz="13716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62" algn="l" defTabSz="13716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93" algn="l" defTabSz="13716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324" algn="l" defTabSz="13716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155" algn="l" defTabSz="13716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986" algn="l" defTabSz="13716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817" algn="l" defTabSz="13716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648" algn="l" defTabSz="13716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Cohesion</a:t>
            </a:r>
            <a:r>
              <a:rPr lang="en-US" dirty="0"/>
              <a:t> = </a:t>
            </a:r>
            <a:r>
              <a:rPr lang="en-US" i="1" dirty="0"/>
              <a:t>How focused a module/class is on a single task.</a:t>
            </a:r>
          </a:p>
          <a:p>
            <a:r>
              <a:rPr lang="en-US" b="1" dirty="0"/>
              <a:t>Coupling</a:t>
            </a:r>
            <a:r>
              <a:rPr lang="en-US" dirty="0"/>
              <a:t> = </a:t>
            </a:r>
            <a:r>
              <a:rPr lang="en-US" i="1" dirty="0"/>
              <a:t>How much one module/class depends on others.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DAF58-8BBF-5942-9EE2-B93E2FFABF91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2931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3716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MCP C# SDK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DAF58-8BBF-5942-9EE2-B93E2FFABF91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320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8FD265-FB7F-F107-AFCC-1693130053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52600" y="4311369"/>
            <a:ext cx="9335118" cy="149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050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1 Line 1 Row + 2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0001" y="1080001"/>
            <a:ext cx="10879000" cy="89643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6597C9E-6F40-BB16-03A0-6580B9778E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695401" y="1300133"/>
            <a:ext cx="2155998" cy="345774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9C52450-689A-4E4F-5B26-7C05AC00CF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16225" y="9104312"/>
            <a:ext cx="1331912" cy="5048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 </a:t>
            </a:r>
            <a:r>
              <a:rPr lang="ru-RU" b="0" dirty="0"/>
              <a:t>/</a:t>
            </a:r>
            <a:r>
              <a:rPr lang="ru-RU" dirty="0"/>
              <a:t> </a:t>
            </a:r>
            <a:fld id="{49165CBE-C494-7A42-AB39-464FE4BAD852}" type="slidenum">
              <a:rPr lang="en-RU" smtClean="0"/>
              <a:pPr/>
              <a:t>‹#›</a:t>
            </a:fld>
            <a:endParaRPr lang="en-RU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F281253-4FDB-E948-8195-28D3CFFEC4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39863" y="9104312"/>
            <a:ext cx="10152062" cy="50482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ct val="90000"/>
              </a:lnSpc>
              <a:defRPr sz="1200">
                <a:solidFill>
                  <a:schemeClr val="tx1"/>
                </a:solidFill>
              </a:defRPr>
            </a:lvl1pPr>
          </a:lstStyle>
          <a:p>
            <a:endParaRPr lang="en-RU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1147A31-0FB7-4A83-96E2-920430B279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39863" y="2660650"/>
            <a:ext cx="15408275" cy="6264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4C00FE-7A2E-F2E7-1CE4-FC7AD11CE3DE}"/>
              </a:ext>
            </a:extLst>
          </p:cNvPr>
          <p:cNvCxnSpPr>
            <a:cxnSpLocks/>
          </p:cNvCxnSpPr>
          <p:nvPr userDrawn="1"/>
        </p:nvCxnSpPr>
        <p:spPr>
          <a:xfrm>
            <a:off x="1439863" y="1980000"/>
            <a:ext cx="1320800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585CB97-F77F-0D1C-FCAA-9E51213DC89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2666620" y="1080002"/>
            <a:ext cx="1681162" cy="565905"/>
          </a:xfrm>
        </p:spPr>
        <p:txBody>
          <a:bodyPr anchor="ctr"/>
          <a:lstStyle>
            <a:lvl1pPr algn="ctr">
              <a:defRPr sz="1800"/>
            </a:lvl1pPr>
          </a:lstStyle>
          <a:p>
            <a:r>
              <a:rPr lang="en-IL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373077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1 Line  + 2nd logo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0001" y="1080001"/>
            <a:ext cx="10879000" cy="89643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6597C9E-6F40-BB16-03A0-6580B9778E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695401" y="1300133"/>
            <a:ext cx="2155998" cy="345774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9C52450-689A-4E4F-5B26-7C05AC00CF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16225" y="9104312"/>
            <a:ext cx="1331912" cy="5048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 </a:t>
            </a:r>
            <a:r>
              <a:rPr lang="ru-RU" b="0" dirty="0"/>
              <a:t>/</a:t>
            </a:r>
            <a:r>
              <a:rPr lang="ru-RU" dirty="0"/>
              <a:t> </a:t>
            </a:r>
            <a:fld id="{49165CBE-C494-7A42-AB39-464FE4BAD852}" type="slidenum">
              <a:rPr lang="en-RU" smtClean="0"/>
              <a:pPr/>
              <a:t>‹#›</a:t>
            </a:fld>
            <a:endParaRPr lang="en-RU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F281253-4FDB-E948-8195-28D3CFFEC4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39863" y="9104312"/>
            <a:ext cx="10152062" cy="50482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ct val="90000"/>
              </a:lnSpc>
              <a:defRPr sz="1200">
                <a:solidFill>
                  <a:schemeClr val="tx1"/>
                </a:solidFill>
              </a:defRPr>
            </a:lvl1pPr>
          </a:lstStyle>
          <a:p>
            <a:endParaRPr lang="en-RU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1147A31-0FB7-4A83-96E2-920430B279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39863" y="2660650"/>
            <a:ext cx="15408275" cy="6264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4C00FE-7A2E-F2E7-1CE4-FC7AD11CE3DE}"/>
              </a:ext>
            </a:extLst>
          </p:cNvPr>
          <p:cNvCxnSpPr>
            <a:cxnSpLocks/>
          </p:cNvCxnSpPr>
          <p:nvPr userDrawn="1"/>
        </p:nvCxnSpPr>
        <p:spPr>
          <a:xfrm>
            <a:off x="1439863" y="1980000"/>
            <a:ext cx="1320800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585CB97-F77F-0D1C-FCAA-9E51213DC89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692139" y="2098981"/>
            <a:ext cx="2155998" cy="565905"/>
          </a:xfrm>
        </p:spPr>
        <p:txBody>
          <a:bodyPr anchor="ctr"/>
          <a:lstStyle>
            <a:lvl1pPr algn="ctr">
              <a:defRPr sz="1800"/>
            </a:lvl1pPr>
          </a:lstStyle>
          <a:p>
            <a:r>
              <a:rPr lang="en-IL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1253288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1 Line Content 2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0000" y="1080001"/>
            <a:ext cx="11917225" cy="89643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9C52450-689A-4E4F-5B26-7C05AC00CF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16225" y="9104312"/>
            <a:ext cx="1331912" cy="5048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 </a:t>
            </a:r>
            <a:r>
              <a:rPr lang="ru-RU" b="0" dirty="0"/>
              <a:t>/</a:t>
            </a:r>
            <a:r>
              <a:rPr lang="ru-RU" dirty="0"/>
              <a:t> </a:t>
            </a:r>
            <a:fld id="{49165CBE-C494-7A42-AB39-464FE4BAD852}" type="slidenum">
              <a:rPr lang="en-RU" smtClean="0"/>
              <a:pPr/>
              <a:t>‹#›</a:t>
            </a:fld>
            <a:endParaRPr lang="en-RU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F281253-4FDB-E948-8195-28D3CFFEC4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39863" y="9104312"/>
            <a:ext cx="10152062" cy="50482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ct val="90000"/>
              </a:lnSpc>
              <a:defRPr sz="1200">
                <a:solidFill>
                  <a:schemeClr val="tx1"/>
                </a:solidFill>
              </a:defRPr>
            </a:lvl1pPr>
          </a:lstStyle>
          <a:p>
            <a:endParaRPr lang="en-RU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1147A31-0FB7-4A83-96E2-920430B279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39865" y="2660650"/>
            <a:ext cx="7494586" cy="6264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4C00FE-7A2E-F2E7-1CE4-FC7AD11CE3DE}"/>
              </a:ext>
            </a:extLst>
          </p:cNvPr>
          <p:cNvCxnSpPr>
            <a:cxnSpLocks/>
          </p:cNvCxnSpPr>
          <p:nvPr userDrawn="1"/>
        </p:nvCxnSpPr>
        <p:spPr>
          <a:xfrm>
            <a:off x="1439863" y="1980000"/>
            <a:ext cx="1320800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F5A0D4-A45A-FD2F-C720-7A45C4A044F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353551" y="2660650"/>
            <a:ext cx="7494586" cy="6264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AE4E2-633C-0C89-6BF2-0F836853AC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695401" y="1300133"/>
            <a:ext cx="2155998" cy="34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129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1 Line Content 3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0000" y="1080001"/>
            <a:ext cx="11917225" cy="89643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9C52450-689A-4E4F-5B26-7C05AC00CF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16225" y="9104312"/>
            <a:ext cx="1331912" cy="5048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 </a:t>
            </a:r>
            <a:r>
              <a:rPr lang="ru-RU" b="0" dirty="0"/>
              <a:t>/</a:t>
            </a:r>
            <a:r>
              <a:rPr lang="ru-RU" dirty="0"/>
              <a:t> </a:t>
            </a:r>
            <a:fld id="{49165CBE-C494-7A42-AB39-464FE4BAD852}" type="slidenum">
              <a:rPr lang="en-RU" smtClean="0"/>
              <a:pPr/>
              <a:t>‹#›</a:t>
            </a:fld>
            <a:endParaRPr lang="en-RU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F281253-4FDB-E948-8195-28D3CFFEC4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39863" y="9104312"/>
            <a:ext cx="10152062" cy="50482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ct val="90000"/>
              </a:lnSpc>
              <a:defRPr sz="1200">
                <a:solidFill>
                  <a:schemeClr val="tx1"/>
                </a:solidFill>
              </a:defRPr>
            </a:lvl1pPr>
          </a:lstStyle>
          <a:p>
            <a:endParaRPr lang="en-RU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1147A31-0FB7-4A83-96E2-920430B279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39865" y="2660650"/>
            <a:ext cx="4859336" cy="6264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4C00FE-7A2E-F2E7-1CE4-FC7AD11CE3DE}"/>
              </a:ext>
            </a:extLst>
          </p:cNvPr>
          <p:cNvCxnSpPr>
            <a:cxnSpLocks/>
          </p:cNvCxnSpPr>
          <p:nvPr userDrawn="1"/>
        </p:nvCxnSpPr>
        <p:spPr>
          <a:xfrm>
            <a:off x="1439863" y="1980000"/>
            <a:ext cx="1320800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F5A0D4-A45A-FD2F-C720-7A45C4A044F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713539" y="2660650"/>
            <a:ext cx="4857750" cy="6264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AE4E2-633C-0C89-6BF2-0F836853AC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695401" y="1300133"/>
            <a:ext cx="2155998" cy="345774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8FEE6BE-87AA-59D8-25CC-C1658A1D00A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990388" y="2660650"/>
            <a:ext cx="4857750" cy="6264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7974134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brand  1 Line 3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0000" y="1080001"/>
            <a:ext cx="11917225" cy="89643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9C52450-689A-4E4F-5B26-7C05AC00CF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16225" y="9104312"/>
            <a:ext cx="1331912" cy="5048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 </a:t>
            </a:r>
            <a:r>
              <a:rPr lang="ru-RU" b="0" dirty="0"/>
              <a:t>/</a:t>
            </a:r>
            <a:r>
              <a:rPr lang="ru-RU" dirty="0"/>
              <a:t> </a:t>
            </a:r>
            <a:fld id="{49165CBE-C494-7A42-AB39-464FE4BAD852}" type="slidenum">
              <a:rPr lang="en-RU" smtClean="0"/>
              <a:pPr/>
              <a:t>‹#›</a:t>
            </a:fld>
            <a:endParaRPr lang="en-RU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F281253-4FDB-E948-8195-28D3CFFEC4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39863" y="9104312"/>
            <a:ext cx="10152062" cy="50482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ct val="90000"/>
              </a:lnSpc>
              <a:defRPr sz="1200">
                <a:solidFill>
                  <a:schemeClr val="tx1"/>
                </a:solidFill>
              </a:defRPr>
            </a:lvl1pPr>
          </a:lstStyle>
          <a:p>
            <a:endParaRPr lang="en-RU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1147A31-0FB7-4A83-96E2-920430B279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39865" y="2660650"/>
            <a:ext cx="4859336" cy="6264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4C00FE-7A2E-F2E7-1CE4-FC7AD11CE3DE}"/>
              </a:ext>
            </a:extLst>
          </p:cNvPr>
          <p:cNvCxnSpPr>
            <a:cxnSpLocks/>
          </p:cNvCxnSpPr>
          <p:nvPr userDrawn="1"/>
        </p:nvCxnSpPr>
        <p:spPr>
          <a:xfrm>
            <a:off x="1439863" y="1980000"/>
            <a:ext cx="1320800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F5A0D4-A45A-FD2F-C720-7A45C4A044F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713538" y="2660650"/>
            <a:ext cx="4859336" cy="6264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8FEE6BE-87AA-59D8-25CC-C1658A1D00A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987211" y="2660650"/>
            <a:ext cx="4860927" cy="6264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C4B459-BD28-A77C-5089-C405A09170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695401" y="1300133"/>
            <a:ext cx="2155998" cy="34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667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1 Lin 2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0000" y="1080001"/>
            <a:ext cx="11917225" cy="89643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9C52450-689A-4E4F-5B26-7C05AC00CF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16225" y="9104312"/>
            <a:ext cx="1331912" cy="5048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 </a:t>
            </a:r>
            <a:r>
              <a:rPr lang="ru-RU" b="0" dirty="0"/>
              <a:t>/</a:t>
            </a:r>
            <a:r>
              <a:rPr lang="ru-RU" dirty="0"/>
              <a:t> </a:t>
            </a:r>
            <a:fld id="{49165CBE-C494-7A42-AB39-464FE4BAD852}" type="slidenum">
              <a:rPr lang="en-RU" smtClean="0"/>
              <a:pPr/>
              <a:t>‹#›</a:t>
            </a:fld>
            <a:endParaRPr lang="en-RU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F281253-4FDB-E948-8195-28D3CFFEC4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39863" y="9104312"/>
            <a:ext cx="10152062" cy="50482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ct val="90000"/>
              </a:lnSpc>
              <a:defRPr sz="1200">
                <a:solidFill>
                  <a:schemeClr val="tx1"/>
                </a:solidFill>
              </a:defRPr>
            </a:lvl1pPr>
          </a:lstStyle>
          <a:p>
            <a:endParaRPr lang="en-RU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4C00FE-7A2E-F2E7-1CE4-FC7AD11CE3DE}"/>
              </a:ext>
            </a:extLst>
          </p:cNvPr>
          <p:cNvCxnSpPr>
            <a:cxnSpLocks/>
          </p:cNvCxnSpPr>
          <p:nvPr userDrawn="1"/>
        </p:nvCxnSpPr>
        <p:spPr>
          <a:xfrm>
            <a:off x="1439863" y="1980000"/>
            <a:ext cx="1320800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4DAE4E2-633C-0C89-6BF2-0F836853AC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695401" y="1300133"/>
            <a:ext cx="2155998" cy="345774"/>
          </a:xfrm>
          <a:prstGeom prst="rect">
            <a:avLst/>
          </a:prstGeom>
        </p:spPr>
      </p:pic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E2A806DD-DE4A-96B8-7445-46FBE82E966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353550" y="2660650"/>
            <a:ext cx="7494586" cy="62642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anchor="ctr" anchorCtr="0"/>
          <a:lstStyle>
            <a:lvl1pPr marL="0" indent="0" algn="ctr">
              <a:buNone/>
              <a:defRPr sz="1896" b="0" i="0" cap="all" baseline="0">
                <a:latin typeface="DA_FuturaPT Book" panose="020B0502020204020303" pitchFamily="34" charset="0"/>
                <a:ea typeface="DA_FuturaPT Book" panose="020B05020202040203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042E869-6558-665F-75AA-05132E6005C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439863" y="2660403"/>
            <a:ext cx="7494587" cy="62645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5914794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1 Lin 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0000" y="1080001"/>
            <a:ext cx="11917225" cy="89643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9C52450-689A-4E4F-5B26-7C05AC00CF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16225" y="9104312"/>
            <a:ext cx="1331912" cy="5048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 </a:t>
            </a:r>
            <a:r>
              <a:rPr lang="ru-RU" b="0" dirty="0"/>
              <a:t>/</a:t>
            </a:r>
            <a:r>
              <a:rPr lang="ru-RU" dirty="0"/>
              <a:t> </a:t>
            </a:r>
            <a:fld id="{49165CBE-C494-7A42-AB39-464FE4BAD852}" type="slidenum">
              <a:rPr lang="en-RU" smtClean="0"/>
              <a:pPr/>
              <a:t>‹#›</a:t>
            </a:fld>
            <a:endParaRPr lang="en-RU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F281253-4FDB-E948-8195-28D3CFFEC4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39863" y="9104312"/>
            <a:ext cx="10152062" cy="50482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ct val="90000"/>
              </a:lnSpc>
              <a:defRPr sz="1200">
                <a:solidFill>
                  <a:schemeClr val="tx1"/>
                </a:solidFill>
              </a:defRPr>
            </a:lvl1pPr>
          </a:lstStyle>
          <a:p>
            <a:endParaRPr lang="en-RU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4C00FE-7A2E-F2E7-1CE4-FC7AD11CE3DE}"/>
              </a:ext>
            </a:extLst>
          </p:cNvPr>
          <p:cNvCxnSpPr>
            <a:cxnSpLocks/>
          </p:cNvCxnSpPr>
          <p:nvPr userDrawn="1"/>
        </p:nvCxnSpPr>
        <p:spPr>
          <a:xfrm>
            <a:off x="1439863" y="1980000"/>
            <a:ext cx="1320800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4DAE4E2-633C-0C89-6BF2-0F836853AC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695401" y="1300133"/>
            <a:ext cx="2155998" cy="34577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042E869-6558-665F-75AA-05132E6005C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94325" y="2660650"/>
            <a:ext cx="7496175" cy="6264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 dirty="0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228F655E-4DAC-1A56-3F20-51037241F5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439863" y="2655084"/>
            <a:ext cx="3059293" cy="6371374"/>
          </a:xfrm>
          <a:prstGeom prst="rect">
            <a:avLst/>
          </a:prstGeom>
        </p:spPr>
      </p:pic>
      <p:sp>
        <p:nvSpPr>
          <p:cNvPr id="9" name="Рисунок 6">
            <a:extLst>
              <a:ext uri="{FF2B5EF4-FFF2-40B4-BE49-F238E27FC236}">
                <a16:creationId xmlns:a16="http://schemas.microsoft.com/office/drawing/2014/main" id="{6B561E78-2740-9A45-5EAA-E2745A21D3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0744" y="2815176"/>
            <a:ext cx="2777247" cy="6050821"/>
          </a:xfrm>
          <a:prstGeom prst="roundRect">
            <a:avLst>
              <a:gd name="adj" fmla="val 11154"/>
            </a:avLst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2480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1 Lin Phone_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0000" y="1080001"/>
            <a:ext cx="11917225" cy="89643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9C52450-689A-4E4F-5B26-7C05AC00CF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16225" y="9104312"/>
            <a:ext cx="1331912" cy="5048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 </a:t>
            </a:r>
            <a:r>
              <a:rPr lang="ru-RU" b="0" dirty="0"/>
              <a:t>/</a:t>
            </a:r>
            <a:r>
              <a:rPr lang="ru-RU" dirty="0"/>
              <a:t> </a:t>
            </a:r>
            <a:fld id="{49165CBE-C494-7A42-AB39-464FE4BAD852}" type="slidenum">
              <a:rPr lang="en-RU" smtClean="0"/>
              <a:pPr/>
              <a:t>‹#›</a:t>
            </a:fld>
            <a:endParaRPr lang="en-RU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F281253-4FDB-E948-8195-28D3CFFEC4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39863" y="9104312"/>
            <a:ext cx="10152062" cy="50482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ct val="90000"/>
              </a:lnSpc>
              <a:defRPr sz="1200">
                <a:solidFill>
                  <a:schemeClr val="tx1"/>
                </a:solidFill>
              </a:defRPr>
            </a:lvl1pPr>
          </a:lstStyle>
          <a:p>
            <a:endParaRPr lang="en-RU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4C00FE-7A2E-F2E7-1CE4-FC7AD11CE3DE}"/>
              </a:ext>
            </a:extLst>
          </p:cNvPr>
          <p:cNvCxnSpPr>
            <a:cxnSpLocks/>
          </p:cNvCxnSpPr>
          <p:nvPr userDrawn="1"/>
        </p:nvCxnSpPr>
        <p:spPr>
          <a:xfrm>
            <a:off x="1439863" y="1980000"/>
            <a:ext cx="1320800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4DAE4E2-633C-0C89-6BF2-0F836853AC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695401" y="1300133"/>
            <a:ext cx="2155998" cy="34577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042E869-6558-665F-75AA-05132E6005C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10475" y="2660650"/>
            <a:ext cx="6596064" cy="6264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 dirty="0"/>
          </a:p>
        </p:txBody>
      </p:sp>
      <p:pic>
        <p:nvPicPr>
          <p:cNvPr id="10" name="Рисунок 14">
            <a:extLst>
              <a:ext uri="{FF2B5EF4-FFF2-40B4-BE49-F238E27FC236}">
                <a16:creationId xmlns:a16="http://schemas.microsoft.com/office/drawing/2014/main" id="{55B947F3-A944-0F65-D31B-F5E205EF2F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69" r="31545" b="18048"/>
          <a:stretch/>
        </p:blipFill>
        <p:spPr>
          <a:xfrm>
            <a:off x="-121444" y="2660399"/>
            <a:ext cx="7189789" cy="9161927"/>
          </a:xfrm>
          <a:prstGeom prst="rect">
            <a:avLst/>
          </a:prstGeom>
        </p:spPr>
      </p:pic>
      <p:sp>
        <p:nvSpPr>
          <p:cNvPr id="11" name="Рисунок 16">
            <a:extLst>
              <a:ext uri="{FF2B5EF4-FFF2-40B4-BE49-F238E27FC236}">
                <a16:creationId xmlns:a16="http://schemas.microsoft.com/office/drawing/2014/main" id="{45FEF48C-C27D-4C0C-A739-4295D768678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642820" y="2890434"/>
            <a:ext cx="4579749" cy="8931893"/>
          </a:xfrm>
          <a:custGeom>
            <a:avLst/>
            <a:gdLst>
              <a:gd name="connsiteX0" fmla="*/ 531771 w 4767536"/>
              <a:gd name="connsiteY0" fmla="*/ 0 h 8981853"/>
              <a:gd name="connsiteX1" fmla="*/ 4235765 w 4767536"/>
              <a:gd name="connsiteY1" fmla="*/ 0 h 8981853"/>
              <a:gd name="connsiteX2" fmla="*/ 4767536 w 4767536"/>
              <a:gd name="connsiteY2" fmla="*/ 531771 h 8981853"/>
              <a:gd name="connsiteX3" fmla="*/ 4767536 w 4767536"/>
              <a:gd name="connsiteY3" fmla="*/ 8981853 h 8981853"/>
              <a:gd name="connsiteX4" fmla="*/ 0 w 4767536"/>
              <a:gd name="connsiteY4" fmla="*/ 8981853 h 8981853"/>
              <a:gd name="connsiteX5" fmla="*/ 0 w 4767536"/>
              <a:gd name="connsiteY5" fmla="*/ 531771 h 8981853"/>
              <a:gd name="connsiteX6" fmla="*/ 531771 w 4767536"/>
              <a:gd name="connsiteY6" fmla="*/ 0 h 8981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67536" h="8981853">
                <a:moveTo>
                  <a:pt x="531771" y="0"/>
                </a:moveTo>
                <a:lnTo>
                  <a:pt x="4235765" y="0"/>
                </a:lnTo>
                <a:cubicBezTo>
                  <a:pt x="4529454" y="0"/>
                  <a:pt x="4767536" y="238082"/>
                  <a:pt x="4767536" y="531771"/>
                </a:cubicBezTo>
                <a:lnTo>
                  <a:pt x="4767536" y="8981853"/>
                </a:lnTo>
                <a:lnTo>
                  <a:pt x="0" y="8981853"/>
                </a:lnTo>
                <a:lnTo>
                  <a:pt x="0" y="531771"/>
                </a:lnTo>
                <a:cubicBezTo>
                  <a:pt x="0" y="238082"/>
                  <a:pt x="238082" y="0"/>
                  <a:pt x="531771" y="0"/>
                </a:cubicBezTo>
                <a:close/>
              </a:path>
            </a:pathLst>
          </a:cu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13297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1 Lin Phone_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0000" y="1080001"/>
            <a:ext cx="11917225" cy="89643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9C52450-689A-4E4F-5B26-7C05AC00CF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16225" y="9104312"/>
            <a:ext cx="1331912" cy="5048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 </a:t>
            </a:r>
            <a:r>
              <a:rPr lang="ru-RU" b="0" dirty="0"/>
              <a:t>/</a:t>
            </a:r>
            <a:r>
              <a:rPr lang="ru-RU" dirty="0"/>
              <a:t> </a:t>
            </a:r>
            <a:fld id="{49165CBE-C494-7A42-AB39-464FE4BAD852}" type="slidenum">
              <a:rPr lang="en-RU" smtClean="0"/>
              <a:pPr/>
              <a:t>‹#›</a:t>
            </a:fld>
            <a:endParaRPr lang="en-RU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F281253-4FDB-E948-8195-28D3CFFEC4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39863" y="9104312"/>
            <a:ext cx="10152062" cy="50482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ct val="90000"/>
              </a:lnSpc>
              <a:defRPr sz="1200">
                <a:solidFill>
                  <a:schemeClr val="tx1"/>
                </a:solidFill>
              </a:defRPr>
            </a:lvl1pPr>
          </a:lstStyle>
          <a:p>
            <a:endParaRPr lang="en-RU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4C00FE-7A2E-F2E7-1CE4-FC7AD11CE3DE}"/>
              </a:ext>
            </a:extLst>
          </p:cNvPr>
          <p:cNvCxnSpPr>
            <a:cxnSpLocks/>
          </p:cNvCxnSpPr>
          <p:nvPr userDrawn="1"/>
        </p:nvCxnSpPr>
        <p:spPr>
          <a:xfrm>
            <a:off x="1439863" y="1980000"/>
            <a:ext cx="1320800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4DAE4E2-633C-0C89-6BF2-0F836853AC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695401" y="1300133"/>
            <a:ext cx="2155998" cy="34577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042E869-6558-665F-75AA-05132E6005C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990389" y="2660399"/>
            <a:ext cx="4857750" cy="62645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 dirty="0"/>
          </a:p>
        </p:txBody>
      </p:sp>
      <p:pic>
        <p:nvPicPr>
          <p:cNvPr id="12" name="Рисунок 5">
            <a:extLst>
              <a:ext uri="{FF2B5EF4-FFF2-40B4-BE49-F238E27FC236}">
                <a16:creationId xmlns:a16="http://schemas.microsoft.com/office/drawing/2014/main" id="{8007D75F-F07F-9697-FE17-74F32F27DDC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3256" y="2622236"/>
            <a:ext cx="11064685" cy="6361638"/>
          </a:xfrm>
          <a:prstGeom prst="rect">
            <a:avLst/>
          </a:prstGeom>
        </p:spPr>
      </p:pic>
      <p:sp>
        <p:nvSpPr>
          <p:cNvPr id="13" name="Рисунок 14">
            <a:extLst>
              <a:ext uri="{FF2B5EF4-FFF2-40B4-BE49-F238E27FC236}">
                <a16:creationId xmlns:a16="http://schemas.microsoft.com/office/drawing/2014/main" id="{8960E639-C20C-62DA-9453-E293046D2E2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482301" y="2706893"/>
            <a:ext cx="8885382" cy="5838537"/>
          </a:xfrm>
          <a:custGeom>
            <a:avLst/>
            <a:gdLst>
              <a:gd name="connsiteX0" fmla="*/ 240579 w 8885382"/>
              <a:gd name="connsiteY0" fmla="*/ 0 h 5838537"/>
              <a:gd name="connsiteX1" fmla="*/ 8644803 w 8885382"/>
              <a:gd name="connsiteY1" fmla="*/ 0 h 5838537"/>
              <a:gd name="connsiteX2" fmla="*/ 8885382 w 8885382"/>
              <a:gd name="connsiteY2" fmla="*/ 240579 h 5838537"/>
              <a:gd name="connsiteX3" fmla="*/ 8885382 w 8885382"/>
              <a:gd name="connsiteY3" fmla="*/ 5838537 h 5838537"/>
              <a:gd name="connsiteX4" fmla="*/ 0 w 8885382"/>
              <a:gd name="connsiteY4" fmla="*/ 5838537 h 5838537"/>
              <a:gd name="connsiteX5" fmla="*/ 0 w 8885382"/>
              <a:gd name="connsiteY5" fmla="*/ 240579 h 5838537"/>
              <a:gd name="connsiteX6" fmla="*/ 240579 w 8885382"/>
              <a:gd name="connsiteY6" fmla="*/ 0 h 5838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85382" h="5838537">
                <a:moveTo>
                  <a:pt x="240579" y="0"/>
                </a:moveTo>
                <a:lnTo>
                  <a:pt x="8644803" y="0"/>
                </a:lnTo>
                <a:cubicBezTo>
                  <a:pt x="8777671" y="0"/>
                  <a:pt x="8885382" y="107711"/>
                  <a:pt x="8885382" y="240579"/>
                </a:cubicBezTo>
                <a:lnTo>
                  <a:pt x="8885382" y="5838537"/>
                </a:lnTo>
                <a:lnTo>
                  <a:pt x="0" y="5838537"/>
                </a:lnTo>
                <a:lnTo>
                  <a:pt x="0" y="240579"/>
                </a:lnTo>
                <a:cubicBezTo>
                  <a:pt x="0" y="107711"/>
                  <a:pt x="107711" y="0"/>
                  <a:pt x="240579" y="0"/>
                </a:cubicBezTo>
                <a:close/>
              </a:path>
            </a:pathLst>
          </a:cu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Screenshot</a:t>
            </a:r>
            <a:endParaRPr lang="ru-RU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2738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1 Line 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0000" y="1080001"/>
            <a:ext cx="11917225" cy="89643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9C52450-689A-4E4F-5B26-7C05AC00CF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16225" y="9104312"/>
            <a:ext cx="1331912" cy="5048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 </a:t>
            </a:r>
            <a:r>
              <a:rPr lang="ru-RU" b="0" dirty="0"/>
              <a:t>/</a:t>
            </a:r>
            <a:r>
              <a:rPr lang="ru-RU" dirty="0"/>
              <a:t> </a:t>
            </a:r>
            <a:fld id="{49165CBE-C494-7A42-AB39-464FE4BAD852}" type="slidenum">
              <a:rPr lang="en-RU" smtClean="0"/>
              <a:pPr/>
              <a:t>‹#›</a:t>
            </a:fld>
            <a:endParaRPr lang="en-RU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F281253-4FDB-E948-8195-28D3CFFEC4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39863" y="9104312"/>
            <a:ext cx="10152062" cy="50482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ct val="90000"/>
              </a:lnSpc>
              <a:defRPr sz="1200">
                <a:solidFill>
                  <a:schemeClr val="tx1"/>
                </a:solidFill>
              </a:defRPr>
            </a:lvl1pPr>
          </a:lstStyle>
          <a:p>
            <a:endParaRPr lang="en-RU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4C00FE-7A2E-F2E7-1CE4-FC7AD11CE3DE}"/>
              </a:ext>
            </a:extLst>
          </p:cNvPr>
          <p:cNvCxnSpPr>
            <a:cxnSpLocks/>
          </p:cNvCxnSpPr>
          <p:nvPr userDrawn="1"/>
        </p:nvCxnSpPr>
        <p:spPr>
          <a:xfrm>
            <a:off x="1439863" y="1980000"/>
            <a:ext cx="1320800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4DAE4E2-633C-0C89-6BF2-0F836853AC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695401" y="1300133"/>
            <a:ext cx="2155998" cy="345774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B33528C-0E33-01B8-E90A-FEF8CCE4B7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9863" y="5610578"/>
            <a:ext cx="3535767" cy="3314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143E31A-83EA-4B30-8C48-646C484081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4326" y="5610578"/>
            <a:ext cx="3535767" cy="3314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217653A-CF4E-7C22-2337-E4266D7245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348790" y="5610578"/>
            <a:ext cx="3535767" cy="3314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18D825B-BD9F-C325-CADE-5B4174074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312372" y="5610578"/>
            <a:ext cx="3535766" cy="3314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E19CCB5D-66E8-033D-58CD-01E307A63A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439864" y="2660400"/>
            <a:ext cx="3535766" cy="261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anchor="ctr" anchorCtr="0"/>
          <a:lstStyle>
            <a:lvl1pPr marL="0" indent="0" algn="ctr">
              <a:buNone/>
              <a:defRPr sz="1896" b="0" i="0" cap="all" baseline="0">
                <a:latin typeface="DA_FuturaPT Book" panose="020B0502020204020303" pitchFamily="34" charset="0"/>
                <a:ea typeface="DA_FuturaPT Book" panose="020B05020202040203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30AABCA3-499C-B0A3-BFF3-30F97C9D0C5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394325" y="2660400"/>
            <a:ext cx="3535767" cy="261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anchor="ctr" anchorCtr="0"/>
          <a:lstStyle>
            <a:lvl1pPr marL="0" indent="0" algn="ctr">
              <a:buNone/>
              <a:defRPr sz="1896" b="0" i="0" cap="all" baseline="0">
                <a:latin typeface="DA_FuturaPT Book" panose="020B0502020204020303" pitchFamily="34" charset="0"/>
                <a:ea typeface="DA_FuturaPT Book" panose="020B05020202040203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A50F3A9C-A740-9673-57C7-F95DE07AB18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343078" y="2660400"/>
            <a:ext cx="3547422" cy="261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anchor="ctr" anchorCtr="0"/>
          <a:lstStyle>
            <a:lvl1pPr marL="0" indent="0" algn="ctr">
              <a:buNone/>
              <a:defRPr sz="1896" b="0" i="0" cap="all" baseline="0">
                <a:latin typeface="DA_FuturaPT Book" panose="020B0502020204020303" pitchFamily="34" charset="0"/>
                <a:ea typeface="DA_FuturaPT Book" panose="020B05020202040203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5CE53F2C-1F13-BC49-9F1C-2FBB5EA205D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03486" y="2660400"/>
            <a:ext cx="3544652" cy="261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anchor="ctr" anchorCtr="0"/>
          <a:lstStyle>
            <a:lvl1pPr marL="0" indent="0" algn="ctr">
              <a:buNone/>
              <a:defRPr sz="1896" b="0" i="0" cap="all" baseline="0">
                <a:latin typeface="DA_FuturaPT Book" panose="020B0502020204020303" pitchFamily="34" charset="0"/>
                <a:ea typeface="DA_FuturaPT Book" panose="020B05020202040203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4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081463" y="4262939"/>
            <a:ext cx="11375424" cy="809121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text</a:t>
            </a:r>
          </a:p>
        </p:txBody>
      </p:sp>
      <p:sp>
        <p:nvSpPr>
          <p:cNvPr id="46" name="TextBox 45"/>
          <p:cNvSpPr txBox="1"/>
          <p:nvPr userDrawn="1"/>
        </p:nvSpPr>
        <p:spPr>
          <a:xfrm>
            <a:off x="4069245" y="7147394"/>
            <a:ext cx="3484278" cy="17992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>
              <a:lnSpc>
                <a:spcPts val="3223"/>
              </a:lnSpc>
            </a:pPr>
            <a:r>
              <a:rPr lang="en-US" sz="2275" b="0" i="0" dirty="0">
                <a:solidFill>
                  <a:schemeClr val="tx2"/>
                </a:solidFill>
                <a:latin typeface="DA_FuturaPT Medium" panose="020B0502020204020303" pitchFamily="34" charset="0"/>
                <a:ea typeface="DA_FuturaPT Medium" panose="020B0502020204020303" pitchFamily="34" charset="0"/>
              </a:rPr>
              <a:t>New York </a:t>
            </a:r>
            <a:r>
              <a:rPr lang="en-US" sz="2275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  <a:cs typeface="Open Sans Light" charset="0"/>
              </a:rPr>
              <a:t>USA</a:t>
            </a:r>
          </a:p>
          <a:p>
            <a:pPr lvl="0">
              <a:lnSpc>
                <a:spcPts val="3223"/>
              </a:lnSpc>
            </a:pPr>
            <a:r>
              <a:rPr lang="en-US" sz="2275" b="0" i="0" dirty="0">
                <a:solidFill>
                  <a:schemeClr val="tx2"/>
                </a:solidFill>
                <a:latin typeface="DA_FuturaPT Medium" panose="020B0502020204020303" pitchFamily="34" charset="0"/>
                <a:ea typeface="DA_FuturaPT Medium" panose="020B0502020204020303" pitchFamily="34" charset="0"/>
              </a:rPr>
              <a:t>London</a:t>
            </a:r>
            <a:r>
              <a:rPr lang="en-US" sz="2275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</a:rPr>
              <a:t> </a:t>
            </a:r>
            <a:r>
              <a:rPr lang="en-US" sz="2275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  <a:cs typeface="Open Sans Light" charset="0"/>
              </a:rPr>
              <a:t>UK</a:t>
            </a:r>
          </a:p>
          <a:p>
            <a:pPr lvl="0">
              <a:lnSpc>
                <a:spcPts val="3223"/>
              </a:lnSpc>
            </a:pPr>
            <a:r>
              <a:rPr lang="en-US" sz="2275" b="0" i="0" dirty="0">
                <a:solidFill>
                  <a:schemeClr val="tx2"/>
                </a:solidFill>
                <a:latin typeface="DA_FuturaPT Medium" panose="020B0502020204020303" pitchFamily="34" charset="0"/>
                <a:ea typeface="DA_FuturaPT Medium" panose="020B0502020204020303" pitchFamily="34" charset="0"/>
              </a:rPr>
              <a:t>Munich</a:t>
            </a:r>
            <a:r>
              <a:rPr lang="en-US" sz="2275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</a:rPr>
              <a:t> </a:t>
            </a:r>
            <a:r>
              <a:rPr lang="en-US" sz="2275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  <a:cs typeface="Open Sans Light" charset="0"/>
              </a:rPr>
              <a:t>Germany</a:t>
            </a:r>
          </a:p>
          <a:p>
            <a:pPr lvl="0">
              <a:lnSpc>
                <a:spcPts val="3223"/>
              </a:lnSpc>
            </a:pPr>
            <a:r>
              <a:rPr lang="en-US" sz="2275" b="0" i="0" dirty="0">
                <a:solidFill>
                  <a:schemeClr val="tx2"/>
                </a:solidFill>
                <a:latin typeface="DA_FuturaPT Medium" panose="020B0502020204020303" pitchFamily="34" charset="0"/>
                <a:ea typeface="DA_FuturaPT Medium" panose="020B0502020204020303" pitchFamily="34" charset="0"/>
              </a:rPr>
              <a:t>Zug</a:t>
            </a:r>
            <a:r>
              <a:rPr lang="en-US" sz="2275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</a:rPr>
              <a:t> </a:t>
            </a:r>
            <a:r>
              <a:rPr lang="en-US" sz="2275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  <a:cs typeface="Open Sans Light" charset="0"/>
              </a:rPr>
              <a:t>Switzerland</a:t>
            </a:r>
          </a:p>
          <a:p>
            <a:pPr>
              <a:lnSpc>
                <a:spcPts val="3223"/>
              </a:lnSpc>
            </a:pPr>
            <a:endParaRPr lang="en-US" sz="2275" b="0" i="0" dirty="0">
              <a:solidFill>
                <a:schemeClr val="tx2"/>
              </a:solidFill>
              <a:latin typeface="DA_FuturaPT Book" panose="020B0502020204020303" pitchFamily="34" charset="0"/>
              <a:ea typeface="DA_FuturaPT Book" panose="020B05020202040203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0B8819-F8E8-2A78-B421-E8C9877619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35520" y="3019926"/>
            <a:ext cx="3912791" cy="62752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3452C3-62E9-B227-2E33-4B701A0A71FA}"/>
              </a:ext>
            </a:extLst>
          </p:cNvPr>
          <p:cNvCxnSpPr>
            <a:cxnSpLocks/>
          </p:cNvCxnSpPr>
          <p:nvPr userDrawn="1"/>
        </p:nvCxnSpPr>
        <p:spPr>
          <a:xfrm>
            <a:off x="4081463" y="5085288"/>
            <a:ext cx="1312862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0585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+ Number Yellow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081463" y="4172430"/>
            <a:ext cx="12730457" cy="3023708"/>
          </a:xfrm>
          <a:ln>
            <a:noFill/>
          </a:ln>
        </p:spPr>
        <p:txBody>
          <a:bodyPr anchor="t" anchorCtr="0"/>
          <a:lstStyle>
            <a:lvl1pPr>
              <a:lnSpc>
                <a:spcPct val="100000"/>
              </a:lnSpc>
              <a:defRPr sz="7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03417-EBA9-B679-AEE7-EE39B72C85C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1078033" y="3258282"/>
            <a:ext cx="5241680" cy="5299563"/>
          </a:xfrm>
        </p:spPr>
        <p:txBody>
          <a:bodyPr>
            <a:noAutofit/>
          </a:bodyPr>
          <a:lstStyle>
            <a:lvl1pPr>
              <a:defRPr sz="34000" b="0" i="0">
                <a:latin typeface="DA_FuturaPT Demi" panose="020B0502020204020303" pitchFamily="34" charset="77"/>
                <a:ea typeface="DA_FuturaPT Demi" panose="020B0502020204020303" pitchFamily="34" charset="77"/>
              </a:defRPr>
            </a:lvl1pPr>
          </a:lstStyle>
          <a:p>
            <a:pPr lvl="0"/>
            <a:r>
              <a:rPr lang="en-RU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0141308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Yellow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081463" y="4172492"/>
            <a:ext cx="12730457" cy="3023646"/>
          </a:xfrm>
          <a:ln>
            <a:noFill/>
          </a:ln>
        </p:spPr>
        <p:txBody>
          <a:bodyPr anchor="t" anchorCtr="0"/>
          <a:lstStyle>
            <a:lvl1pPr>
              <a:lnSpc>
                <a:spcPct val="100000"/>
              </a:lnSpc>
              <a:defRPr sz="7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41437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+ Number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081463" y="4172492"/>
            <a:ext cx="12730457" cy="3023646"/>
          </a:xfrm>
          <a:ln>
            <a:noFill/>
          </a:ln>
        </p:spPr>
        <p:txBody>
          <a:bodyPr anchor="t" anchorCtr="0"/>
          <a:lstStyle>
            <a:lvl1pPr>
              <a:lnSpc>
                <a:spcPct val="100000"/>
              </a:lnSpc>
              <a:defRPr sz="7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03417-EBA9-B679-AEE7-EE39B72C85C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1078033" y="3258282"/>
            <a:ext cx="5159496" cy="5299563"/>
          </a:xfrm>
        </p:spPr>
        <p:txBody>
          <a:bodyPr>
            <a:noAutofit/>
          </a:bodyPr>
          <a:lstStyle>
            <a:lvl1pPr>
              <a:defRPr sz="34000" b="0" i="0">
                <a:latin typeface="DA_FuturaPT Demi" panose="020B0502020204020303" pitchFamily="34" charset="77"/>
                <a:ea typeface="DA_FuturaPT Demi" panose="020B0502020204020303" pitchFamily="34" charset="77"/>
              </a:defRPr>
            </a:lvl1pPr>
          </a:lstStyle>
          <a:p>
            <a:pPr lvl="0"/>
            <a:r>
              <a:rPr lang="en-RU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0311385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081463" y="4172492"/>
            <a:ext cx="12730457" cy="3023646"/>
          </a:xfrm>
          <a:ln>
            <a:noFill/>
          </a:ln>
        </p:spPr>
        <p:txBody>
          <a:bodyPr anchor="t" anchorCtr="0"/>
          <a:lstStyle>
            <a:lvl1pPr>
              <a:lnSpc>
                <a:spcPct val="100000"/>
              </a:lnSpc>
              <a:defRPr sz="7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9811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2 Lines Content 1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0000" y="1080001"/>
            <a:ext cx="11917225" cy="89643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6597C9E-6F40-BB16-03A0-6580B9778E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695401" y="1300133"/>
            <a:ext cx="2155998" cy="345774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9C52450-689A-4E4F-5B26-7C05AC00CF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16225" y="9104312"/>
            <a:ext cx="1331912" cy="5048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 </a:t>
            </a:r>
            <a:r>
              <a:rPr lang="ru-RU" b="0" dirty="0"/>
              <a:t>/</a:t>
            </a:r>
            <a:r>
              <a:rPr lang="ru-RU" dirty="0"/>
              <a:t> </a:t>
            </a:r>
            <a:fld id="{49165CBE-C494-7A42-AB39-464FE4BAD852}" type="slidenum">
              <a:rPr lang="en-RU" smtClean="0"/>
              <a:pPr/>
              <a:t>‹#›</a:t>
            </a:fld>
            <a:endParaRPr lang="en-RU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F281253-4FDB-E948-8195-28D3CFFEC4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39863" y="9104312"/>
            <a:ext cx="10152062" cy="50482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ct val="90000"/>
              </a:lnSpc>
              <a:defRPr sz="1200">
                <a:solidFill>
                  <a:schemeClr val="tx1"/>
                </a:solidFill>
              </a:defRPr>
            </a:lvl1pPr>
          </a:lstStyle>
          <a:p>
            <a:endParaRPr lang="en-RU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1147A31-0FB7-4A83-96E2-920430B279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39863" y="3255821"/>
            <a:ext cx="15408275" cy="56691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4C00FE-7A2E-F2E7-1CE4-FC7AD11CE3DE}"/>
              </a:ext>
            </a:extLst>
          </p:cNvPr>
          <p:cNvCxnSpPr>
            <a:cxnSpLocks/>
          </p:cNvCxnSpPr>
          <p:nvPr userDrawn="1"/>
        </p:nvCxnSpPr>
        <p:spPr>
          <a:xfrm>
            <a:off x="1439863" y="2698292"/>
            <a:ext cx="1320800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1482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2 Lines Content 2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0000" y="1080001"/>
            <a:ext cx="11917225" cy="89643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6597C9E-6F40-BB16-03A0-6580B9778E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695401" y="1300133"/>
            <a:ext cx="2155998" cy="345774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9C52450-689A-4E4F-5B26-7C05AC00CF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16225" y="9104312"/>
            <a:ext cx="1331912" cy="5048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 </a:t>
            </a:r>
            <a:r>
              <a:rPr lang="ru-RU" b="0" dirty="0"/>
              <a:t>/</a:t>
            </a:r>
            <a:r>
              <a:rPr lang="ru-RU" dirty="0"/>
              <a:t> </a:t>
            </a:r>
            <a:fld id="{49165CBE-C494-7A42-AB39-464FE4BAD852}" type="slidenum">
              <a:rPr lang="en-RU" smtClean="0"/>
              <a:pPr/>
              <a:t>‹#›</a:t>
            </a:fld>
            <a:endParaRPr lang="en-RU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F281253-4FDB-E948-8195-28D3CFFEC4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39863" y="9104312"/>
            <a:ext cx="10152062" cy="50482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ct val="90000"/>
              </a:lnSpc>
              <a:defRPr sz="1200">
                <a:solidFill>
                  <a:schemeClr val="tx1"/>
                </a:solidFill>
              </a:defRPr>
            </a:lvl1pPr>
          </a:lstStyle>
          <a:p>
            <a:endParaRPr lang="en-RU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1147A31-0FB7-4A83-96E2-920430B279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39864" y="3255821"/>
            <a:ext cx="7494586" cy="56691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4C00FE-7A2E-F2E7-1CE4-FC7AD11CE3DE}"/>
              </a:ext>
            </a:extLst>
          </p:cNvPr>
          <p:cNvCxnSpPr>
            <a:cxnSpLocks/>
          </p:cNvCxnSpPr>
          <p:nvPr userDrawn="1"/>
        </p:nvCxnSpPr>
        <p:spPr>
          <a:xfrm>
            <a:off x="1439863" y="2698292"/>
            <a:ext cx="1320800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723214-D230-0B0B-B30C-00BBE5B4EB7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353551" y="3255821"/>
            <a:ext cx="7494588" cy="5669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2053818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2 Lines Content 3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0000" y="1080001"/>
            <a:ext cx="11917225" cy="89643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6597C9E-6F40-BB16-03A0-6580B9778E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695401" y="1300133"/>
            <a:ext cx="2155998" cy="345774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9C52450-689A-4E4F-5B26-7C05AC00CF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16225" y="9104312"/>
            <a:ext cx="1331912" cy="5048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 </a:t>
            </a:r>
            <a:r>
              <a:rPr lang="ru-RU" b="0" dirty="0"/>
              <a:t>/</a:t>
            </a:r>
            <a:r>
              <a:rPr lang="ru-RU" dirty="0"/>
              <a:t> </a:t>
            </a:r>
            <a:fld id="{49165CBE-C494-7A42-AB39-464FE4BAD852}" type="slidenum">
              <a:rPr lang="en-RU" smtClean="0"/>
              <a:pPr/>
              <a:t>‹#›</a:t>
            </a:fld>
            <a:endParaRPr lang="en-RU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F281253-4FDB-E948-8195-28D3CFFEC4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39863" y="9104312"/>
            <a:ext cx="10152062" cy="50482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ct val="90000"/>
              </a:lnSpc>
              <a:defRPr sz="1200">
                <a:solidFill>
                  <a:schemeClr val="tx1"/>
                </a:solidFill>
              </a:defRPr>
            </a:lvl1pPr>
          </a:lstStyle>
          <a:p>
            <a:endParaRPr lang="en-RU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1147A31-0FB7-4A83-96E2-920430B279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39864" y="3255821"/>
            <a:ext cx="4859336" cy="56691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4C00FE-7A2E-F2E7-1CE4-FC7AD11CE3DE}"/>
              </a:ext>
            </a:extLst>
          </p:cNvPr>
          <p:cNvCxnSpPr>
            <a:cxnSpLocks/>
          </p:cNvCxnSpPr>
          <p:nvPr userDrawn="1"/>
        </p:nvCxnSpPr>
        <p:spPr>
          <a:xfrm>
            <a:off x="1439863" y="2698292"/>
            <a:ext cx="1320800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723214-D230-0B0B-B30C-00BBE5B4EB7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990388" y="3255821"/>
            <a:ext cx="4857750" cy="5669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B26630-3995-17B2-1692-B6242538846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713538" y="3255821"/>
            <a:ext cx="4857751" cy="5669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8848746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2 Lines 2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0000" y="1080001"/>
            <a:ext cx="11917225" cy="89643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6597C9E-6F40-BB16-03A0-6580B9778E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695401" y="1300133"/>
            <a:ext cx="2155998" cy="345774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9C52450-689A-4E4F-5B26-7C05AC00CF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16225" y="9104312"/>
            <a:ext cx="1331912" cy="5048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 </a:t>
            </a:r>
            <a:r>
              <a:rPr lang="ru-RU" b="0" dirty="0"/>
              <a:t>/</a:t>
            </a:r>
            <a:r>
              <a:rPr lang="ru-RU" dirty="0"/>
              <a:t> </a:t>
            </a:r>
            <a:fld id="{49165CBE-C494-7A42-AB39-464FE4BAD852}" type="slidenum">
              <a:rPr lang="en-RU" smtClean="0"/>
              <a:pPr/>
              <a:t>‹#›</a:t>
            </a:fld>
            <a:endParaRPr lang="en-RU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F281253-4FDB-E948-8195-28D3CFFEC4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39863" y="9104312"/>
            <a:ext cx="10152062" cy="50482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ct val="90000"/>
              </a:lnSpc>
              <a:defRPr sz="1200">
                <a:solidFill>
                  <a:schemeClr val="tx1"/>
                </a:solidFill>
              </a:defRPr>
            </a:lvl1pPr>
          </a:lstStyle>
          <a:p>
            <a:endParaRPr lang="en-RU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4C00FE-7A2E-F2E7-1CE4-FC7AD11CE3DE}"/>
              </a:ext>
            </a:extLst>
          </p:cNvPr>
          <p:cNvCxnSpPr>
            <a:cxnSpLocks/>
          </p:cNvCxnSpPr>
          <p:nvPr userDrawn="1"/>
        </p:nvCxnSpPr>
        <p:spPr>
          <a:xfrm>
            <a:off x="1439863" y="2698292"/>
            <a:ext cx="1320800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EE0B31A4-BAFC-A312-E3EA-FC01E66FE4D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353550" y="3223213"/>
            <a:ext cx="7494586" cy="57017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anchor="ctr" anchorCtr="0"/>
          <a:lstStyle>
            <a:lvl1pPr marL="0" indent="0" algn="ctr">
              <a:buNone/>
              <a:defRPr sz="1896" b="0" i="0" cap="all" baseline="0">
                <a:latin typeface="DA_FuturaPT Book" panose="020B0502020204020303" pitchFamily="34" charset="0"/>
                <a:ea typeface="DA_FuturaPT Book" panose="020B05020202040203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DCAD0EC-D22E-4CF6-3617-41AB3A1785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439863" y="3255821"/>
            <a:ext cx="7494587" cy="56691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7547759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6597C9E-6F40-BB16-03A0-6580B9778E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695401" y="1300133"/>
            <a:ext cx="2155998" cy="345774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7A4DC28-88C8-0D5C-ACB9-B1BA936A6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16225" y="9104312"/>
            <a:ext cx="1331912" cy="5048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 </a:t>
            </a:r>
            <a:r>
              <a:rPr lang="ru-RU" b="0" dirty="0"/>
              <a:t>/</a:t>
            </a:r>
            <a:r>
              <a:rPr lang="ru-RU" dirty="0"/>
              <a:t> </a:t>
            </a:r>
            <a:fld id="{49165CBE-C494-7A42-AB39-464FE4BAD852}" type="slidenum">
              <a:rPr lang="en-RU" smtClean="0"/>
              <a:pPr/>
              <a:t>‹#›</a:t>
            </a:fld>
            <a:endParaRPr lang="en-RU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31758C8-9322-A522-E00F-91F4707ADB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39863" y="9104312"/>
            <a:ext cx="10152062" cy="50482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ct val="90000"/>
              </a:lnSpc>
              <a:defRPr sz="1200">
                <a:solidFill>
                  <a:schemeClr val="tx1"/>
                </a:solidFill>
              </a:defRPr>
            </a:lvl1pPr>
          </a:lstStyle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0873592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027DCC8-9883-0261-8BA8-46FF242A01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16225" y="9104312"/>
            <a:ext cx="1331912" cy="504825"/>
          </a:xfrm>
          <a:prstGeom prst="rect">
            <a:avLst/>
          </a:prstGeom>
        </p:spPr>
        <p:txBody>
          <a:bodyPr vert="horz" lIns="0" tIns="0" rIns="0" bIns="45720" rtlCol="0" anchor="t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 </a:t>
            </a:r>
            <a:r>
              <a:rPr lang="ru-RU" b="0" dirty="0"/>
              <a:t>/</a:t>
            </a:r>
            <a:r>
              <a:rPr lang="ru-RU" dirty="0"/>
              <a:t> </a:t>
            </a:r>
            <a:fld id="{49165CBE-C494-7A42-AB39-464FE4BAD852}" type="slidenum">
              <a:rPr lang="en-RU" smtClean="0"/>
              <a:pPr/>
              <a:t>‹#›</a:t>
            </a:fld>
            <a:endParaRPr lang="en-RU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7619804-EC76-2F20-B293-02B62CB113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39863" y="9104312"/>
            <a:ext cx="10152062" cy="50482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ct val="90000"/>
              </a:lnSpc>
              <a:defRPr sz="1200">
                <a:solidFill>
                  <a:schemeClr val="tx1"/>
                </a:solidFill>
              </a:defRPr>
            </a:lvl1pPr>
          </a:lstStyle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349597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Line + Partn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081463" y="4262939"/>
            <a:ext cx="11375424" cy="809121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text</a:t>
            </a:r>
          </a:p>
        </p:txBody>
      </p:sp>
      <p:sp>
        <p:nvSpPr>
          <p:cNvPr id="46" name="TextBox 45"/>
          <p:cNvSpPr txBox="1"/>
          <p:nvPr userDrawn="1"/>
        </p:nvSpPr>
        <p:spPr>
          <a:xfrm>
            <a:off x="4081463" y="7147394"/>
            <a:ext cx="3484278" cy="17992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>
              <a:lnSpc>
                <a:spcPts val="3223"/>
              </a:lnSpc>
            </a:pPr>
            <a:r>
              <a:rPr lang="en-US" sz="2275" b="0" i="0" dirty="0">
                <a:solidFill>
                  <a:schemeClr val="tx2"/>
                </a:solidFill>
                <a:latin typeface="DA_FuturaPT Medium" panose="020B0502020204020303" pitchFamily="34" charset="0"/>
                <a:ea typeface="DA_FuturaPT Medium" panose="020B0502020204020303" pitchFamily="34" charset="0"/>
              </a:rPr>
              <a:t>New York </a:t>
            </a:r>
            <a:r>
              <a:rPr lang="en-US" sz="2275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  <a:cs typeface="Open Sans Light" charset="0"/>
              </a:rPr>
              <a:t>USA</a:t>
            </a:r>
          </a:p>
          <a:p>
            <a:pPr lvl="0">
              <a:lnSpc>
                <a:spcPts val="3223"/>
              </a:lnSpc>
            </a:pPr>
            <a:r>
              <a:rPr lang="en-US" sz="2275" b="0" i="0" dirty="0">
                <a:solidFill>
                  <a:schemeClr val="tx2"/>
                </a:solidFill>
                <a:latin typeface="DA_FuturaPT Medium" panose="020B0502020204020303" pitchFamily="34" charset="0"/>
                <a:ea typeface="DA_FuturaPT Medium" panose="020B0502020204020303" pitchFamily="34" charset="0"/>
              </a:rPr>
              <a:t>London</a:t>
            </a:r>
            <a:r>
              <a:rPr lang="en-US" sz="2275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</a:rPr>
              <a:t> </a:t>
            </a:r>
            <a:r>
              <a:rPr lang="en-US" sz="2275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  <a:cs typeface="Open Sans Light" charset="0"/>
              </a:rPr>
              <a:t>UK</a:t>
            </a:r>
          </a:p>
          <a:p>
            <a:pPr lvl="0">
              <a:lnSpc>
                <a:spcPts val="3223"/>
              </a:lnSpc>
            </a:pPr>
            <a:r>
              <a:rPr lang="en-US" sz="2275" b="0" i="0" dirty="0">
                <a:solidFill>
                  <a:schemeClr val="tx2"/>
                </a:solidFill>
                <a:latin typeface="DA_FuturaPT Medium" panose="020B0502020204020303" pitchFamily="34" charset="0"/>
                <a:ea typeface="DA_FuturaPT Medium" panose="020B0502020204020303" pitchFamily="34" charset="0"/>
              </a:rPr>
              <a:t>Munich</a:t>
            </a:r>
            <a:r>
              <a:rPr lang="en-US" sz="2275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</a:rPr>
              <a:t> </a:t>
            </a:r>
            <a:r>
              <a:rPr lang="en-US" sz="2275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  <a:cs typeface="Open Sans Light" charset="0"/>
              </a:rPr>
              <a:t>Germany</a:t>
            </a:r>
          </a:p>
          <a:p>
            <a:pPr lvl="0">
              <a:lnSpc>
                <a:spcPts val="3223"/>
              </a:lnSpc>
            </a:pPr>
            <a:r>
              <a:rPr lang="en-US" sz="2275" b="0" i="0" dirty="0">
                <a:solidFill>
                  <a:schemeClr val="tx2"/>
                </a:solidFill>
                <a:latin typeface="DA_FuturaPT Medium" panose="020B0502020204020303" pitchFamily="34" charset="0"/>
                <a:ea typeface="DA_FuturaPT Medium" panose="020B0502020204020303" pitchFamily="34" charset="0"/>
              </a:rPr>
              <a:t>Zug</a:t>
            </a:r>
            <a:r>
              <a:rPr lang="en-US" sz="2275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</a:rPr>
              <a:t> </a:t>
            </a:r>
            <a:r>
              <a:rPr lang="en-US" sz="2275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  <a:cs typeface="Open Sans Light" charset="0"/>
              </a:rPr>
              <a:t>Switzerland</a:t>
            </a:r>
          </a:p>
          <a:p>
            <a:pPr>
              <a:lnSpc>
                <a:spcPts val="3223"/>
              </a:lnSpc>
            </a:pPr>
            <a:endParaRPr lang="en-US" sz="2275" b="0" i="0" dirty="0">
              <a:solidFill>
                <a:schemeClr val="tx2"/>
              </a:solidFill>
              <a:latin typeface="DA_FuturaPT Book" panose="020B0502020204020303" pitchFamily="34" charset="0"/>
              <a:ea typeface="DA_FuturaPT Book" panose="020B05020202040203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0B8819-F8E8-2A78-B421-E8C9877619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26973" y="3019926"/>
            <a:ext cx="3912791" cy="62752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3452C3-62E9-B227-2E33-4B701A0A71FA}"/>
              </a:ext>
            </a:extLst>
          </p:cNvPr>
          <p:cNvCxnSpPr>
            <a:cxnSpLocks/>
          </p:cNvCxnSpPr>
          <p:nvPr userDrawn="1"/>
        </p:nvCxnSpPr>
        <p:spPr>
          <a:xfrm>
            <a:off x="4081463" y="5085288"/>
            <a:ext cx="1312862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5D315A8-3BCE-EA96-6941-B46511A110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3357224" y="2922104"/>
            <a:ext cx="3490911" cy="809121"/>
          </a:xfrm>
          <a:prstGeom prst="rect">
            <a:avLst/>
          </a:prstGeom>
          <a:noFill/>
        </p:spPr>
        <p:txBody>
          <a:bodyPr vert="horz" anchor="ctr" anchorCtr="0"/>
          <a:lstStyle>
            <a:lvl1pPr marL="0" indent="0" algn="ctr">
              <a:buNone/>
              <a:defRPr sz="1896" b="0" i="0" cap="all" baseline="0">
                <a:latin typeface="DA_FuturaPT Book" panose="020B0502020204020303" pitchFamily="34" charset="0"/>
                <a:ea typeface="DA_FuturaPT Book" panose="020B0502020204020303" pitchFamily="34" charset="0"/>
              </a:defRPr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5402238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027DCC8-9883-0261-8BA8-46FF242A01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16225" y="9104312"/>
            <a:ext cx="1331912" cy="5048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 </a:t>
            </a:r>
            <a:r>
              <a:rPr lang="ru-RU" b="0" dirty="0"/>
              <a:t>/</a:t>
            </a:r>
            <a:r>
              <a:rPr lang="ru-RU" dirty="0"/>
              <a:t> </a:t>
            </a:r>
            <a:fld id="{49165CBE-C494-7A42-AB39-464FE4BAD852}" type="slidenum">
              <a:rPr lang="en-RU" smtClean="0"/>
              <a:pPr/>
              <a:t>‹#›</a:t>
            </a:fld>
            <a:endParaRPr lang="en-RU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7619804-EC76-2F20-B293-02B62CB113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39863" y="9104312"/>
            <a:ext cx="10152062" cy="50482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ct val="90000"/>
              </a:lnSpc>
              <a:defRPr sz="1200">
                <a:solidFill>
                  <a:schemeClr val="tx1"/>
                </a:solidFill>
              </a:defRPr>
            </a:lvl1pPr>
          </a:lstStyle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41445418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2 Lines 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0000" y="1080001"/>
            <a:ext cx="11917225" cy="89643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6597C9E-6F40-BB16-03A0-6580B9778E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695401" y="1300133"/>
            <a:ext cx="2155998" cy="345774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9C52450-689A-4E4F-5B26-7C05AC00CF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16225" y="9104312"/>
            <a:ext cx="1331912" cy="5048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 </a:t>
            </a:r>
            <a:r>
              <a:rPr lang="ru-RU" b="0" dirty="0"/>
              <a:t>/</a:t>
            </a:r>
            <a:r>
              <a:rPr lang="ru-RU" dirty="0"/>
              <a:t> </a:t>
            </a:r>
            <a:fld id="{49165CBE-C494-7A42-AB39-464FE4BAD852}" type="slidenum">
              <a:rPr lang="en-RU" smtClean="0"/>
              <a:pPr/>
              <a:t>‹#›</a:t>
            </a:fld>
            <a:endParaRPr lang="en-RU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F281253-4FDB-E948-8195-28D3CFFEC4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39863" y="9104312"/>
            <a:ext cx="10152062" cy="50482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ct val="90000"/>
              </a:lnSpc>
              <a:defRPr sz="1200">
                <a:solidFill>
                  <a:schemeClr val="tx1"/>
                </a:solidFill>
              </a:defRPr>
            </a:lvl1pPr>
          </a:lstStyle>
          <a:p>
            <a:endParaRPr lang="en-RU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4C00FE-7A2E-F2E7-1CE4-FC7AD11CE3DE}"/>
              </a:ext>
            </a:extLst>
          </p:cNvPr>
          <p:cNvCxnSpPr>
            <a:cxnSpLocks/>
          </p:cNvCxnSpPr>
          <p:nvPr userDrawn="1"/>
        </p:nvCxnSpPr>
        <p:spPr>
          <a:xfrm>
            <a:off x="1439863" y="2698292"/>
            <a:ext cx="1320800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3D6518A-46ED-43CD-5445-E6003482B3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9863" y="6208295"/>
            <a:ext cx="3538537" cy="27166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2EC851C-E6F3-4ED1-FD14-D5074A29B4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4325" y="6208295"/>
            <a:ext cx="3540126" cy="27166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91FAD7A-5AC6-7DFA-D613-8CBE9B2CAE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353549" y="6208295"/>
            <a:ext cx="3536951" cy="27166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1F032167-3397-F6A8-D0F2-48152E2D99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327064" y="6208295"/>
            <a:ext cx="3521073" cy="27166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 dirty="0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E5D4294A-704E-9755-8524-E105092A929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439863" y="3254400"/>
            <a:ext cx="3538537" cy="261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anchor="ctr" anchorCtr="0"/>
          <a:lstStyle>
            <a:lvl1pPr marL="0" indent="0" algn="ctr">
              <a:buNone/>
              <a:defRPr sz="1896" b="0" i="0" cap="all" baseline="0">
                <a:latin typeface="DA_FuturaPT Book" panose="020B0502020204020303" pitchFamily="34" charset="0"/>
                <a:ea typeface="DA_FuturaPT Book" panose="020B05020202040203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41F0B34C-4D77-69BF-1F16-965B8ADCEE2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394325" y="3254400"/>
            <a:ext cx="3540125" cy="261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anchor="ctr" anchorCtr="0"/>
          <a:lstStyle>
            <a:lvl1pPr marL="0" indent="0" algn="ctr">
              <a:buNone/>
              <a:defRPr sz="1896" b="0" i="0" cap="all" baseline="0">
                <a:latin typeface="DA_FuturaPT Book" panose="020B0502020204020303" pitchFamily="34" charset="0"/>
                <a:ea typeface="DA_FuturaPT Book" panose="020B05020202040203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B9E5252-9E77-F300-2467-B597D301CD6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353550" y="3254400"/>
            <a:ext cx="3536950" cy="261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anchor="ctr" anchorCtr="0"/>
          <a:lstStyle>
            <a:lvl1pPr marL="0" indent="0" algn="ctr">
              <a:buNone/>
              <a:defRPr sz="1896" b="0" i="0" cap="all" baseline="0">
                <a:latin typeface="DA_FuturaPT Book" panose="020B0502020204020303" pitchFamily="34" charset="0"/>
                <a:ea typeface="DA_FuturaPT Book" panose="020B05020202040203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B4D7D18A-6D08-0646-AE3D-79C36496EB5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09600" y="3254400"/>
            <a:ext cx="3538538" cy="261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anchor="ctr" anchorCtr="0"/>
          <a:lstStyle>
            <a:lvl1pPr marL="0" indent="0" algn="ctr">
              <a:buNone/>
              <a:defRPr sz="1896" b="0" i="0" cap="all" baseline="0">
                <a:latin typeface="DA_FuturaPT Book" panose="020B0502020204020303" pitchFamily="34" charset="0"/>
                <a:ea typeface="DA_FuturaPT Book" panose="020B05020202040203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0455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0" y="1"/>
            <a:ext cx="18288000" cy="102885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vert="horz" anchor="ctr" anchorCtr="0"/>
          <a:lstStyle>
            <a:lvl1pPr marL="0" marR="0" indent="0" algn="ctr" defTabSz="13002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B133"/>
              </a:buClr>
              <a:buSzTx/>
              <a:buFontTx/>
              <a:buNone/>
              <a:tabLst/>
              <a:defRPr sz="1896" b="0" i="0" cap="all" baseline="0">
                <a:latin typeface="DA_FuturaPT Book" panose="020B0502020204020303" pitchFamily="34" charset="0"/>
                <a:ea typeface="DA_FuturaPT Book" panose="020B05020202040203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85822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Yello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081463" y="4172492"/>
            <a:ext cx="12730457" cy="1859474"/>
          </a:xfrm>
          <a:ln>
            <a:noFill/>
          </a:ln>
        </p:spPr>
        <p:txBody>
          <a:bodyPr anchor="t" anchorCtr="0"/>
          <a:lstStyle>
            <a:lvl1pPr>
              <a:lnSpc>
                <a:spcPct val="100000"/>
              </a:lnSpc>
              <a:defRPr sz="7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Thank you!</a:t>
            </a:r>
            <a:endParaRPr lang="ru-RU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A4BB7241-3E6F-C4B6-7451-324C780CFD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81464" y="6501161"/>
            <a:ext cx="7510462" cy="2423764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Full Name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  <a:br>
              <a:rPr lang="en-US" dirty="0"/>
            </a:br>
            <a:r>
              <a:rPr lang="en-US" dirty="0"/>
              <a:t>Your Email</a:t>
            </a:r>
          </a:p>
        </p:txBody>
      </p:sp>
    </p:spTree>
    <p:extLst>
      <p:ext uri="{BB962C8B-B14F-4D97-AF65-F5344CB8AC3E}">
        <p14:creationId xmlns:p14="http://schemas.microsoft.com/office/powerpoint/2010/main" val="28859141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081463" y="4172492"/>
            <a:ext cx="12730457" cy="1851101"/>
          </a:xfrm>
          <a:ln>
            <a:noFill/>
          </a:ln>
        </p:spPr>
        <p:txBody>
          <a:bodyPr anchor="t" anchorCtr="0"/>
          <a:lstStyle>
            <a:lvl1pPr>
              <a:lnSpc>
                <a:spcPct val="100000"/>
              </a:lnSpc>
              <a:defRPr sz="7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Thank you!</a:t>
            </a:r>
            <a:endParaRPr lang="ru-RU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A4BB7241-3E6F-C4B6-7451-324C780CFD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81464" y="6501161"/>
            <a:ext cx="7510462" cy="2423764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Full Name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  <a:br>
              <a:rPr lang="en-US" dirty="0"/>
            </a:br>
            <a:r>
              <a:rPr lang="en-US" dirty="0"/>
              <a:t>Your Email</a:t>
            </a:r>
          </a:p>
        </p:txBody>
      </p:sp>
    </p:spTree>
    <p:extLst>
      <p:ext uri="{BB962C8B-B14F-4D97-AF65-F5344CB8AC3E}">
        <p14:creationId xmlns:p14="http://schemas.microsoft.com/office/powerpoint/2010/main" val="206599334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1 Line Content 2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76081" y="1147821"/>
            <a:ext cx="11846413" cy="84992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4E9DA78-BE1F-9B43-A0F1-21CEB812E776}"/>
              </a:ext>
            </a:extLst>
          </p:cNvPr>
          <p:cNvSpPr/>
          <p:nvPr userDrawn="1"/>
        </p:nvSpPr>
        <p:spPr>
          <a:xfrm>
            <a:off x="1476078" y="1997747"/>
            <a:ext cx="1317520" cy="72000"/>
          </a:xfrm>
          <a:prstGeom prst="rect">
            <a:avLst/>
          </a:prstGeom>
          <a:solidFill>
            <a:srgbClr val="FFB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242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CFF7A5-29D2-F208-1FE6-11A607EA8C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630401" y="1359125"/>
            <a:ext cx="2177511" cy="34922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E9E60-99B1-62E3-601B-244563AA4C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822904" y="9104312"/>
            <a:ext cx="2025233" cy="504921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 </a:t>
            </a:r>
            <a:r>
              <a:rPr lang="ru-RU" b="0" dirty="0"/>
              <a:t>/</a:t>
            </a:r>
            <a:r>
              <a:rPr lang="ru-RU" dirty="0"/>
              <a:t> </a:t>
            </a:r>
            <a:fld id="{49165CBE-C494-7A42-AB39-464FE4BAD852}" type="slidenum">
              <a:rPr lang="en-RU" smtClean="0"/>
              <a:pPr/>
              <a:t>‹#›</a:t>
            </a:fld>
            <a:endParaRPr lang="en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73533-7D10-1589-CE42-6208B3284C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39863" y="9047162"/>
            <a:ext cx="6156325" cy="5619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ct val="90000"/>
              </a:lnSpc>
              <a:defRPr sz="1200">
                <a:solidFill>
                  <a:schemeClr val="tx1"/>
                </a:solidFill>
              </a:defRPr>
            </a:lvl1pPr>
          </a:lstStyle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4185874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 Title Slide 1 Lin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081463" y="4262939"/>
            <a:ext cx="11375424" cy="809121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text</a:t>
            </a:r>
          </a:p>
        </p:txBody>
      </p:sp>
      <p:sp>
        <p:nvSpPr>
          <p:cNvPr id="46" name="TextBox 45"/>
          <p:cNvSpPr txBox="1"/>
          <p:nvPr userDrawn="1"/>
        </p:nvSpPr>
        <p:spPr>
          <a:xfrm>
            <a:off x="4081463" y="7147394"/>
            <a:ext cx="3484278" cy="17992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>
              <a:lnSpc>
                <a:spcPts val="3223"/>
              </a:lnSpc>
            </a:pPr>
            <a:r>
              <a:rPr lang="en-US" sz="2275" b="0" i="0" dirty="0">
                <a:solidFill>
                  <a:schemeClr val="tx2"/>
                </a:solidFill>
                <a:latin typeface="DA_FuturaPT Medium" panose="020B0502020204020303" pitchFamily="34" charset="0"/>
                <a:ea typeface="DA_FuturaPT Medium" panose="020B0502020204020303" pitchFamily="34" charset="0"/>
              </a:rPr>
              <a:t>New York </a:t>
            </a:r>
            <a:r>
              <a:rPr lang="en-US" sz="2275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  <a:cs typeface="Open Sans Light" charset="0"/>
              </a:rPr>
              <a:t>USA</a:t>
            </a:r>
          </a:p>
          <a:p>
            <a:pPr lvl="0">
              <a:lnSpc>
                <a:spcPts val="3223"/>
              </a:lnSpc>
            </a:pPr>
            <a:r>
              <a:rPr lang="en-US" sz="2275" b="0" i="0" dirty="0">
                <a:solidFill>
                  <a:schemeClr val="tx2"/>
                </a:solidFill>
                <a:latin typeface="DA_FuturaPT Medium" panose="020B0502020204020303" pitchFamily="34" charset="0"/>
                <a:ea typeface="DA_FuturaPT Medium" panose="020B0502020204020303" pitchFamily="34" charset="0"/>
              </a:rPr>
              <a:t>London</a:t>
            </a:r>
            <a:r>
              <a:rPr lang="en-US" sz="2275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</a:rPr>
              <a:t> </a:t>
            </a:r>
            <a:r>
              <a:rPr lang="en-US" sz="2275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  <a:cs typeface="Open Sans Light" charset="0"/>
              </a:rPr>
              <a:t>UK</a:t>
            </a:r>
          </a:p>
          <a:p>
            <a:pPr lvl="0">
              <a:lnSpc>
                <a:spcPts val="3223"/>
              </a:lnSpc>
            </a:pPr>
            <a:r>
              <a:rPr lang="en-US" sz="2275" b="0" i="0" dirty="0">
                <a:solidFill>
                  <a:schemeClr val="tx2"/>
                </a:solidFill>
                <a:latin typeface="DA_FuturaPT Medium" panose="020B0502020204020303" pitchFamily="34" charset="0"/>
                <a:ea typeface="DA_FuturaPT Medium" panose="020B0502020204020303" pitchFamily="34" charset="0"/>
              </a:rPr>
              <a:t>Munich</a:t>
            </a:r>
            <a:r>
              <a:rPr lang="en-US" sz="2275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</a:rPr>
              <a:t> </a:t>
            </a:r>
            <a:r>
              <a:rPr lang="en-US" sz="2275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  <a:cs typeface="Open Sans Light" charset="0"/>
              </a:rPr>
              <a:t>Germany</a:t>
            </a:r>
          </a:p>
          <a:p>
            <a:pPr lvl="0">
              <a:lnSpc>
                <a:spcPts val="3223"/>
              </a:lnSpc>
            </a:pPr>
            <a:r>
              <a:rPr lang="en-US" sz="2275" b="0" i="0" dirty="0">
                <a:solidFill>
                  <a:schemeClr val="tx2"/>
                </a:solidFill>
                <a:latin typeface="DA_FuturaPT Medium" panose="020B0502020204020303" pitchFamily="34" charset="0"/>
                <a:ea typeface="DA_FuturaPT Medium" panose="020B0502020204020303" pitchFamily="34" charset="0"/>
              </a:rPr>
              <a:t>Zug</a:t>
            </a:r>
            <a:r>
              <a:rPr lang="en-US" sz="2275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</a:rPr>
              <a:t> </a:t>
            </a:r>
            <a:r>
              <a:rPr lang="en-US" sz="2275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  <a:cs typeface="Open Sans Light" charset="0"/>
              </a:rPr>
              <a:t>Switzerland</a:t>
            </a:r>
          </a:p>
          <a:p>
            <a:pPr>
              <a:lnSpc>
                <a:spcPts val="3223"/>
              </a:lnSpc>
            </a:pPr>
            <a:endParaRPr lang="en-US" sz="2275" b="0" i="0" dirty="0">
              <a:solidFill>
                <a:schemeClr val="tx2"/>
              </a:solidFill>
              <a:latin typeface="DA_FuturaPT Book" panose="020B0502020204020303" pitchFamily="34" charset="0"/>
              <a:ea typeface="DA_FuturaPT Book" panose="020B05020202040203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3452C3-62E9-B227-2E33-4B701A0A71FA}"/>
              </a:ext>
            </a:extLst>
          </p:cNvPr>
          <p:cNvCxnSpPr>
            <a:cxnSpLocks/>
          </p:cNvCxnSpPr>
          <p:nvPr userDrawn="1"/>
        </p:nvCxnSpPr>
        <p:spPr>
          <a:xfrm>
            <a:off x="4081463" y="5085288"/>
            <a:ext cx="131286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7">
            <a:extLst>
              <a:ext uri="{FF2B5EF4-FFF2-40B4-BE49-F238E27FC236}">
                <a16:creationId xmlns:a16="http://schemas.microsoft.com/office/drawing/2014/main" id="{3831627D-EAE2-257F-F82B-EBA99F418E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5309" y="3015033"/>
            <a:ext cx="3906000" cy="62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 Title Slide 2 Line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081463" y="4262939"/>
            <a:ext cx="11375424" cy="809121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text</a:t>
            </a:r>
          </a:p>
        </p:txBody>
      </p:sp>
      <p:sp>
        <p:nvSpPr>
          <p:cNvPr id="46" name="TextBox 45"/>
          <p:cNvSpPr txBox="1"/>
          <p:nvPr userDrawn="1"/>
        </p:nvSpPr>
        <p:spPr>
          <a:xfrm>
            <a:off x="4081463" y="7147394"/>
            <a:ext cx="3484278" cy="17992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>
              <a:lnSpc>
                <a:spcPts val="3223"/>
              </a:lnSpc>
            </a:pPr>
            <a:r>
              <a:rPr lang="en-US" sz="2275" b="0" i="0" dirty="0">
                <a:solidFill>
                  <a:schemeClr val="tx2"/>
                </a:solidFill>
                <a:latin typeface="DA_FuturaPT Medium" panose="020B0502020204020303" pitchFamily="34" charset="0"/>
                <a:ea typeface="DA_FuturaPT Medium" panose="020B0502020204020303" pitchFamily="34" charset="0"/>
              </a:rPr>
              <a:t>New York </a:t>
            </a:r>
            <a:r>
              <a:rPr lang="en-US" sz="2275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  <a:cs typeface="Open Sans Light" charset="0"/>
              </a:rPr>
              <a:t>USA</a:t>
            </a:r>
          </a:p>
          <a:p>
            <a:pPr lvl="0">
              <a:lnSpc>
                <a:spcPts val="3223"/>
              </a:lnSpc>
            </a:pPr>
            <a:r>
              <a:rPr lang="en-US" sz="2275" b="0" i="0" dirty="0">
                <a:solidFill>
                  <a:schemeClr val="tx2"/>
                </a:solidFill>
                <a:latin typeface="DA_FuturaPT Medium" panose="020B0502020204020303" pitchFamily="34" charset="0"/>
                <a:ea typeface="DA_FuturaPT Medium" panose="020B0502020204020303" pitchFamily="34" charset="0"/>
              </a:rPr>
              <a:t>London</a:t>
            </a:r>
            <a:r>
              <a:rPr lang="en-US" sz="2275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</a:rPr>
              <a:t> </a:t>
            </a:r>
            <a:r>
              <a:rPr lang="en-US" sz="2275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  <a:cs typeface="Open Sans Light" charset="0"/>
              </a:rPr>
              <a:t>UK</a:t>
            </a:r>
          </a:p>
          <a:p>
            <a:pPr lvl="0">
              <a:lnSpc>
                <a:spcPts val="3223"/>
              </a:lnSpc>
            </a:pPr>
            <a:r>
              <a:rPr lang="en-US" sz="2275" b="0" i="0" dirty="0">
                <a:solidFill>
                  <a:schemeClr val="tx2"/>
                </a:solidFill>
                <a:latin typeface="DA_FuturaPT Medium" panose="020B0502020204020303" pitchFamily="34" charset="0"/>
                <a:ea typeface="DA_FuturaPT Medium" panose="020B0502020204020303" pitchFamily="34" charset="0"/>
              </a:rPr>
              <a:t>Munich</a:t>
            </a:r>
            <a:r>
              <a:rPr lang="en-US" sz="2275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</a:rPr>
              <a:t> </a:t>
            </a:r>
            <a:r>
              <a:rPr lang="en-US" sz="2275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  <a:cs typeface="Open Sans Light" charset="0"/>
              </a:rPr>
              <a:t>Germany</a:t>
            </a:r>
          </a:p>
          <a:p>
            <a:pPr lvl="0">
              <a:lnSpc>
                <a:spcPts val="3223"/>
              </a:lnSpc>
            </a:pPr>
            <a:r>
              <a:rPr lang="en-US" sz="2275" b="0" i="0" dirty="0">
                <a:solidFill>
                  <a:schemeClr val="tx2"/>
                </a:solidFill>
                <a:latin typeface="DA_FuturaPT Medium" panose="020B0502020204020303" pitchFamily="34" charset="0"/>
                <a:ea typeface="DA_FuturaPT Medium" panose="020B0502020204020303" pitchFamily="34" charset="0"/>
              </a:rPr>
              <a:t>Zug</a:t>
            </a:r>
            <a:r>
              <a:rPr lang="en-US" sz="2275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</a:rPr>
              <a:t> </a:t>
            </a:r>
            <a:r>
              <a:rPr lang="en-US" sz="2275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  <a:cs typeface="Open Sans Light" charset="0"/>
              </a:rPr>
              <a:t>Switzerland</a:t>
            </a:r>
          </a:p>
          <a:p>
            <a:pPr>
              <a:lnSpc>
                <a:spcPts val="3223"/>
              </a:lnSpc>
            </a:pPr>
            <a:endParaRPr lang="en-US" sz="2275" b="0" i="0" dirty="0">
              <a:solidFill>
                <a:schemeClr val="tx2"/>
              </a:solidFill>
              <a:latin typeface="DA_FuturaPT Book" panose="020B0502020204020303" pitchFamily="34" charset="0"/>
              <a:ea typeface="DA_FuturaPT Book" panose="020B0502020204020303" pitchFamily="34" charset="0"/>
            </a:endParaRPr>
          </a:p>
        </p:txBody>
      </p:sp>
      <p:pic>
        <p:nvPicPr>
          <p:cNvPr id="4" name="Graphic 7">
            <a:extLst>
              <a:ext uri="{FF2B5EF4-FFF2-40B4-BE49-F238E27FC236}">
                <a16:creationId xmlns:a16="http://schemas.microsoft.com/office/drawing/2014/main" id="{3831627D-EAE2-257F-F82B-EBA99F418E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5309" y="3015033"/>
            <a:ext cx="3906000" cy="62640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41DD1ED-9A35-FC84-372E-4B36D272331E}"/>
              </a:ext>
            </a:extLst>
          </p:cNvPr>
          <p:cNvCxnSpPr>
            <a:cxnSpLocks/>
          </p:cNvCxnSpPr>
          <p:nvPr userDrawn="1"/>
        </p:nvCxnSpPr>
        <p:spPr>
          <a:xfrm>
            <a:off x="4081463" y="5860540"/>
            <a:ext cx="131286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437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081463" y="4262939"/>
            <a:ext cx="11393847" cy="809121"/>
          </a:xfrm>
          <a:noFill/>
        </p:spPr>
        <p:txBody>
          <a:bodyPr/>
          <a:lstStyle>
            <a:lvl1pPr marL="0" marR="0" indent="0" algn="l" defTabSz="130026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  <p:sp>
        <p:nvSpPr>
          <p:cNvPr id="46" name="TextBox 45"/>
          <p:cNvSpPr txBox="1"/>
          <p:nvPr userDrawn="1"/>
        </p:nvSpPr>
        <p:spPr>
          <a:xfrm>
            <a:off x="4081463" y="7147394"/>
            <a:ext cx="3484278" cy="17992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>
              <a:lnSpc>
                <a:spcPts val="3223"/>
              </a:lnSpc>
            </a:pPr>
            <a:r>
              <a:rPr lang="en-US" sz="2275" b="0" i="0" dirty="0">
                <a:solidFill>
                  <a:schemeClr val="tx2"/>
                </a:solidFill>
                <a:latin typeface="DA_FuturaPT Medium" panose="020B0502020204020303" pitchFamily="34" charset="0"/>
                <a:ea typeface="DA_FuturaPT Medium" panose="020B0502020204020303" pitchFamily="34" charset="0"/>
              </a:rPr>
              <a:t>New York </a:t>
            </a:r>
            <a:r>
              <a:rPr lang="en-US" sz="2275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  <a:cs typeface="Open Sans Light" charset="0"/>
              </a:rPr>
              <a:t>USA</a:t>
            </a:r>
          </a:p>
          <a:p>
            <a:pPr lvl="0">
              <a:lnSpc>
                <a:spcPts val="3223"/>
              </a:lnSpc>
            </a:pPr>
            <a:r>
              <a:rPr lang="en-US" sz="2275" b="0" i="0" dirty="0">
                <a:solidFill>
                  <a:schemeClr val="tx2"/>
                </a:solidFill>
                <a:latin typeface="DA_FuturaPT Medium" panose="020B0502020204020303" pitchFamily="34" charset="0"/>
                <a:ea typeface="DA_FuturaPT Medium" panose="020B0502020204020303" pitchFamily="34" charset="0"/>
              </a:rPr>
              <a:t>London</a:t>
            </a:r>
            <a:r>
              <a:rPr lang="en-US" sz="2275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</a:rPr>
              <a:t> </a:t>
            </a:r>
            <a:r>
              <a:rPr lang="en-US" sz="2275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  <a:cs typeface="Open Sans Light" charset="0"/>
              </a:rPr>
              <a:t>UK</a:t>
            </a:r>
          </a:p>
          <a:p>
            <a:pPr lvl="0">
              <a:lnSpc>
                <a:spcPts val="3223"/>
              </a:lnSpc>
            </a:pPr>
            <a:r>
              <a:rPr lang="en-US" sz="2275" b="0" i="0" dirty="0">
                <a:solidFill>
                  <a:schemeClr val="tx2"/>
                </a:solidFill>
                <a:latin typeface="DA_FuturaPT Medium" panose="020B0502020204020303" pitchFamily="34" charset="0"/>
                <a:ea typeface="DA_FuturaPT Medium" panose="020B0502020204020303" pitchFamily="34" charset="0"/>
              </a:rPr>
              <a:t>Munich</a:t>
            </a:r>
            <a:r>
              <a:rPr lang="en-US" sz="2275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</a:rPr>
              <a:t> </a:t>
            </a:r>
            <a:r>
              <a:rPr lang="en-US" sz="2275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  <a:cs typeface="Open Sans Light" charset="0"/>
              </a:rPr>
              <a:t>Germany</a:t>
            </a:r>
          </a:p>
          <a:p>
            <a:pPr lvl="0">
              <a:lnSpc>
                <a:spcPts val="3223"/>
              </a:lnSpc>
            </a:pPr>
            <a:r>
              <a:rPr lang="en-US" sz="2275" b="0" i="0" dirty="0">
                <a:solidFill>
                  <a:schemeClr val="tx2"/>
                </a:solidFill>
                <a:latin typeface="DA_FuturaPT Medium" panose="020B0502020204020303" pitchFamily="34" charset="0"/>
                <a:ea typeface="DA_FuturaPT Medium" panose="020B0502020204020303" pitchFamily="34" charset="0"/>
              </a:rPr>
              <a:t>Zug</a:t>
            </a:r>
            <a:r>
              <a:rPr lang="en-US" sz="2275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</a:rPr>
              <a:t> </a:t>
            </a:r>
            <a:r>
              <a:rPr lang="en-US" sz="2275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  <a:cs typeface="Open Sans Light" charset="0"/>
              </a:rPr>
              <a:t>Switzerland</a:t>
            </a:r>
          </a:p>
          <a:p>
            <a:pPr>
              <a:lnSpc>
                <a:spcPts val="3223"/>
              </a:lnSpc>
            </a:pPr>
            <a:endParaRPr lang="en-US" sz="2275" b="0" i="0" dirty="0">
              <a:solidFill>
                <a:schemeClr val="tx2"/>
              </a:solidFill>
              <a:latin typeface="DA_FuturaPT Book" panose="020B0502020204020303" pitchFamily="34" charset="0"/>
              <a:ea typeface="DA_FuturaPT Book" panose="020B05020202040203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0B8819-F8E8-2A78-B421-E8C9877619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26974" y="3019926"/>
            <a:ext cx="3912791" cy="627523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B3A778A-CC5C-0269-60B9-023A8A680D3F}"/>
              </a:ext>
            </a:extLst>
          </p:cNvPr>
          <p:cNvCxnSpPr>
            <a:cxnSpLocks/>
          </p:cNvCxnSpPr>
          <p:nvPr userDrawn="1"/>
        </p:nvCxnSpPr>
        <p:spPr>
          <a:xfrm>
            <a:off x="4081463" y="5860540"/>
            <a:ext cx="1312862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617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Lines + Partn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081463" y="4262939"/>
            <a:ext cx="11410938" cy="809121"/>
          </a:xfrm>
          <a:noFill/>
        </p:spPr>
        <p:txBody>
          <a:bodyPr/>
          <a:lstStyle>
            <a:lvl1pPr marL="0" marR="0" indent="0" algn="l" defTabSz="130026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  <p:sp>
        <p:nvSpPr>
          <p:cNvPr id="46" name="TextBox 45"/>
          <p:cNvSpPr txBox="1"/>
          <p:nvPr userDrawn="1"/>
        </p:nvSpPr>
        <p:spPr>
          <a:xfrm>
            <a:off x="4081463" y="7147394"/>
            <a:ext cx="3484278" cy="17992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>
              <a:lnSpc>
                <a:spcPts val="3223"/>
              </a:lnSpc>
            </a:pPr>
            <a:r>
              <a:rPr lang="en-US" sz="2275" b="0" i="0" dirty="0">
                <a:solidFill>
                  <a:schemeClr val="tx2"/>
                </a:solidFill>
                <a:latin typeface="DA_FuturaPT Medium" panose="020B0502020204020303" pitchFamily="34" charset="0"/>
                <a:ea typeface="DA_FuturaPT Medium" panose="020B0502020204020303" pitchFamily="34" charset="0"/>
              </a:rPr>
              <a:t>New York </a:t>
            </a:r>
            <a:r>
              <a:rPr lang="en-US" sz="2275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  <a:cs typeface="Open Sans Light" charset="0"/>
              </a:rPr>
              <a:t>USA</a:t>
            </a:r>
          </a:p>
          <a:p>
            <a:pPr lvl="0">
              <a:lnSpc>
                <a:spcPts val="3223"/>
              </a:lnSpc>
            </a:pPr>
            <a:r>
              <a:rPr lang="en-US" sz="2275" b="0" i="0" dirty="0">
                <a:solidFill>
                  <a:schemeClr val="tx2"/>
                </a:solidFill>
                <a:latin typeface="DA_FuturaPT Medium" panose="020B0502020204020303" pitchFamily="34" charset="0"/>
                <a:ea typeface="DA_FuturaPT Medium" panose="020B0502020204020303" pitchFamily="34" charset="0"/>
              </a:rPr>
              <a:t>London</a:t>
            </a:r>
            <a:r>
              <a:rPr lang="en-US" sz="2275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</a:rPr>
              <a:t> </a:t>
            </a:r>
            <a:r>
              <a:rPr lang="en-US" sz="2275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  <a:cs typeface="Open Sans Light" charset="0"/>
              </a:rPr>
              <a:t>UK</a:t>
            </a:r>
          </a:p>
          <a:p>
            <a:pPr lvl="0">
              <a:lnSpc>
                <a:spcPts val="3223"/>
              </a:lnSpc>
            </a:pPr>
            <a:r>
              <a:rPr lang="en-US" sz="2275" b="0" i="0" dirty="0">
                <a:solidFill>
                  <a:schemeClr val="tx2"/>
                </a:solidFill>
                <a:latin typeface="DA_FuturaPT Medium" panose="020B0502020204020303" pitchFamily="34" charset="0"/>
                <a:ea typeface="DA_FuturaPT Medium" panose="020B0502020204020303" pitchFamily="34" charset="0"/>
              </a:rPr>
              <a:t>Munich</a:t>
            </a:r>
            <a:r>
              <a:rPr lang="en-US" sz="2275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</a:rPr>
              <a:t> </a:t>
            </a:r>
            <a:r>
              <a:rPr lang="en-US" sz="2275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  <a:cs typeface="Open Sans Light" charset="0"/>
              </a:rPr>
              <a:t>Germany</a:t>
            </a:r>
          </a:p>
          <a:p>
            <a:pPr lvl="0">
              <a:lnSpc>
                <a:spcPts val="3223"/>
              </a:lnSpc>
            </a:pPr>
            <a:r>
              <a:rPr lang="en-US" sz="2275" b="0" i="0" dirty="0">
                <a:solidFill>
                  <a:schemeClr val="tx2"/>
                </a:solidFill>
                <a:latin typeface="DA_FuturaPT Medium" panose="020B0502020204020303" pitchFamily="34" charset="0"/>
                <a:ea typeface="DA_FuturaPT Medium" panose="020B0502020204020303" pitchFamily="34" charset="0"/>
              </a:rPr>
              <a:t>Zug</a:t>
            </a:r>
            <a:r>
              <a:rPr lang="en-US" sz="2275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</a:rPr>
              <a:t> </a:t>
            </a:r>
            <a:r>
              <a:rPr lang="en-US" sz="2275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  <a:cs typeface="Open Sans Light" charset="0"/>
              </a:rPr>
              <a:t>Switzerland</a:t>
            </a:r>
          </a:p>
          <a:p>
            <a:pPr>
              <a:lnSpc>
                <a:spcPts val="3223"/>
              </a:lnSpc>
            </a:pPr>
            <a:endParaRPr lang="en-US" sz="2275" b="0" i="0" dirty="0">
              <a:solidFill>
                <a:schemeClr val="tx2"/>
              </a:solidFill>
              <a:latin typeface="DA_FuturaPT Book" panose="020B0502020204020303" pitchFamily="34" charset="0"/>
              <a:ea typeface="DA_FuturaPT Book" panose="020B05020202040203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0B8819-F8E8-2A78-B421-E8C9877619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26973" y="3019926"/>
            <a:ext cx="3912791" cy="627523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B3A778A-CC5C-0269-60B9-023A8A680D3F}"/>
              </a:ext>
            </a:extLst>
          </p:cNvPr>
          <p:cNvCxnSpPr>
            <a:cxnSpLocks/>
          </p:cNvCxnSpPr>
          <p:nvPr userDrawn="1"/>
        </p:nvCxnSpPr>
        <p:spPr>
          <a:xfrm>
            <a:off x="4081463" y="5860540"/>
            <a:ext cx="1312862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F3BB2DD8-A1A3-5E32-B88E-F9779FDE689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3357224" y="2922104"/>
            <a:ext cx="3490911" cy="809121"/>
          </a:xfrm>
          <a:prstGeom prst="rect">
            <a:avLst/>
          </a:prstGeom>
          <a:noFill/>
        </p:spPr>
        <p:txBody>
          <a:bodyPr vert="horz" anchor="ctr" anchorCtr="0"/>
          <a:lstStyle>
            <a:lvl1pPr marL="0" indent="0" algn="ctr">
              <a:buNone/>
              <a:defRPr sz="1896" b="0" i="0" cap="all" baseline="0">
                <a:latin typeface="DA_FuturaPT Book" panose="020B0502020204020303" pitchFamily="34" charset="0"/>
                <a:ea typeface="DA_FuturaPT Book" panose="020B0502020204020303" pitchFamily="34" charset="0"/>
              </a:defRPr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931775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 Lines + Partn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081463" y="4262939"/>
            <a:ext cx="11375424" cy="809121"/>
          </a:xfrm>
          <a:noFill/>
        </p:spPr>
        <p:txBody>
          <a:bodyPr/>
          <a:lstStyle>
            <a:lvl1pPr marL="0" marR="0" indent="0" algn="l" defTabSz="130026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  <p:sp>
        <p:nvSpPr>
          <p:cNvPr id="46" name="TextBox 45"/>
          <p:cNvSpPr txBox="1"/>
          <p:nvPr userDrawn="1"/>
        </p:nvSpPr>
        <p:spPr>
          <a:xfrm>
            <a:off x="4081463" y="7147394"/>
            <a:ext cx="3484278" cy="17992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>
              <a:lnSpc>
                <a:spcPts val="3223"/>
              </a:lnSpc>
            </a:pPr>
            <a:r>
              <a:rPr lang="en-US" sz="2275" b="0" i="0" dirty="0">
                <a:solidFill>
                  <a:schemeClr val="tx2"/>
                </a:solidFill>
                <a:latin typeface="DA_FuturaPT Medium" panose="020B0502020204020303" pitchFamily="34" charset="0"/>
                <a:ea typeface="DA_FuturaPT Medium" panose="020B0502020204020303" pitchFamily="34" charset="0"/>
              </a:rPr>
              <a:t>New York </a:t>
            </a:r>
            <a:r>
              <a:rPr lang="en-US" sz="2275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  <a:cs typeface="Open Sans Light" charset="0"/>
              </a:rPr>
              <a:t>USA</a:t>
            </a:r>
          </a:p>
          <a:p>
            <a:pPr lvl="0">
              <a:lnSpc>
                <a:spcPts val="3223"/>
              </a:lnSpc>
            </a:pPr>
            <a:r>
              <a:rPr lang="en-US" sz="2275" b="0" i="0" dirty="0">
                <a:solidFill>
                  <a:schemeClr val="tx2"/>
                </a:solidFill>
                <a:latin typeface="DA_FuturaPT Medium" panose="020B0502020204020303" pitchFamily="34" charset="0"/>
                <a:ea typeface="DA_FuturaPT Medium" panose="020B0502020204020303" pitchFamily="34" charset="0"/>
              </a:rPr>
              <a:t>London</a:t>
            </a:r>
            <a:r>
              <a:rPr lang="en-US" sz="2275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</a:rPr>
              <a:t> </a:t>
            </a:r>
            <a:r>
              <a:rPr lang="en-US" sz="2275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  <a:cs typeface="Open Sans Light" charset="0"/>
              </a:rPr>
              <a:t>UK</a:t>
            </a:r>
          </a:p>
          <a:p>
            <a:pPr lvl="0">
              <a:lnSpc>
                <a:spcPts val="3223"/>
              </a:lnSpc>
            </a:pPr>
            <a:r>
              <a:rPr lang="en-US" sz="2275" b="0" i="0" dirty="0">
                <a:solidFill>
                  <a:schemeClr val="tx2"/>
                </a:solidFill>
                <a:latin typeface="DA_FuturaPT Medium" panose="020B0502020204020303" pitchFamily="34" charset="0"/>
                <a:ea typeface="DA_FuturaPT Medium" panose="020B0502020204020303" pitchFamily="34" charset="0"/>
              </a:rPr>
              <a:t>Munich</a:t>
            </a:r>
            <a:r>
              <a:rPr lang="en-US" sz="2275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</a:rPr>
              <a:t> </a:t>
            </a:r>
            <a:r>
              <a:rPr lang="en-US" sz="2275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  <a:cs typeface="Open Sans Light" charset="0"/>
              </a:rPr>
              <a:t>Germany</a:t>
            </a:r>
          </a:p>
          <a:p>
            <a:pPr lvl="0">
              <a:lnSpc>
                <a:spcPts val="3223"/>
              </a:lnSpc>
            </a:pPr>
            <a:r>
              <a:rPr lang="en-US" sz="2275" b="0" i="0" dirty="0">
                <a:solidFill>
                  <a:schemeClr val="tx2"/>
                </a:solidFill>
                <a:latin typeface="DA_FuturaPT Medium" panose="020B0502020204020303" pitchFamily="34" charset="0"/>
                <a:ea typeface="DA_FuturaPT Medium" panose="020B0502020204020303" pitchFamily="34" charset="0"/>
              </a:rPr>
              <a:t>Zug</a:t>
            </a:r>
            <a:r>
              <a:rPr lang="en-US" sz="2275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</a:rPr>
              <a:t> </a:t>
            </a:r>
            <a:r>
              <a:rPr lang="en-US" sz="2275" b="0" i="0" dirty="0">
                <a:solidFill>
                  <a:schemeClr val="tx2"/>
                </a:solidFill>
                <a:latin typeface="DA_FuturaPT Book" panose="020B0502020204020303" pitchFamily="34" charset="0"/>
                <a:ea typeface="DA_FuturaPT Book" panose="020B0502020204020303" pitchFamily="34" charset="0"/>
                <a:cs typeface="Open Sans Light" charset="0"/>
              </a:rPr>
              <a:t>Switzerland</a:t>
            </a:r>
          </a:p>
          <a:p>
            <a:pPr>
              <a:lnSpc>
                <a:spcPts val="3223"/>
              </a:lnSpc>
            </a:pPr>
            <a:endParaRPr lang="en-US" sz="2275" b="0" i="0" dirty="0">
              <a:solidFill>
                <a:schemeClr val="tx2"/>
              </a:solidFill>
              <a:latin typeface="DA_FuturaPT Book" panose="020B0502020204020303" pitchFamily="34" charset="0"/>
              <a:ea typeface="DA_FuturaPT Book" panose="020B05020202040203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0B8819-F8E8-2A78-B421-E8C9877619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26973" y="3019926"/>
            <a:ext cx="3912791" cy="627523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B3A778A-CC5C-0269-60B9-023A8A680D3F}"/>
              </a:ext>
            </a:extLst>
          </p:cNvPr>
          <p:cNvCxnSpPr>
            <a:cxnSpLocks/>
          </p:cNvCxnSpPr>
          <p:nvPr userDrawn="1"/>
        </p:nvCxnSpPr>
        <p:spPr>
          <a:xfrm>
            <a:off x="4081463" y="5860540"/>
            <a:ext cx="1312862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F3BB2DD8-A1A3-5E32-B88E-F9779FDE689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3357224" y="2922104"/>
            <a:ext cx="3490911" cy="809121"/>
          </a:xfrm>
          <a:prstGeom prst="rect">
            <a:avLst/>
          </a:prstGeom>
          <a:noFill/>
        </p:spPr>
        <p:txBody>
          <a:bodyPr vert="horz" anchor="ctr" anchorCtr="0"/>
          <a:lstStyle>
            <a:lvl1pPr marL="0" indent="0" algn="ctr">
              <a:buNone/>
              <a:defRPr sz="1896" b="0" i="0" cap="all" baseline="0">
                <a:latin typeface="DA_FuturaPT Book" panose="020B0502020204020303" pitchFamily="34" charset="0"/>
                <a:ea typeface="DA_FuturaPT Book" panose="020B0502020204020303" pitchFamily="34" charset="0"/>
              </a:defRPr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4131633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1 Line Content 1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0000" y="1080001"/>
            <a:ext cx="11917225" cy="89643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6597C9E-6F40-BB16-03A0-6580B9778E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695401" y="1300133"/>
            <a:ext cx="2155998" cy="345774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9C52450-689A-4E4F-5B26-7C05AC00CF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16225" y="9104312"/>
            <a:ext cx="1331912" cy="5048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 </a:t>
            </a:r>
            <a:r>
              <a:rPr lang="ru-RU" b="0" dirty="0"/>
              <a:t>/</a:t>
            </a:r>
            <a:r>
              <a:rPr lang="ru-RU" dirty="0"/>
              <a:t> </a:t>
            </a:r>
            <a:fld id="{49165CBE-C494-7A42-AB39-464FE4BAD852}" type="slidenum">
              <a:rPr lang="en-RU" smtClean="0"/>
              <a:pPr/>
              <a:t>‹#›</a:t>
            </a:fld>
            <a:endParaRPr lang="en-RU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F281253-4FDB-E948-8195-28D3CFFEC4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39863" y="9104312"/>
            <a:ext cx="10152062" cy="50482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ct val="90000"/>
              </a:lnSpc>
              <a:defRPr sz="1200">
                <a:solidFill>
                  <a:schemeClr val="tx1"/>
                </a:solidFill>
              </a:defRPr>
            </a:lvl1pPr>
          </a:lstStyle>
          <a:p>
            <a:endParaRPr lang="en-RU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1147A31-0FB7-4A83-96E2-920430B279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39863" y="2660650"/>
            <a:ext cx="15408275" cy="6264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4C00FE-7A2E-F2E7-1CE4-FC7AD11CE3DE}"/>
              </a:ext>
            </a:extLst>
          </p:cNvPr>
          <p:cNvCxnSpPr>
            <a:cxnSpLocks/>
          </p:cNvCxnSpPr>
          <p:nvPr userDrawn="1"/>
        </p:nvCxnSpPr>
        <p:spPr>
          <a:xfrm>
            <a:off x="1439863" y="1980000"/>
            <a:ext cx="1320800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590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0000" y="1080000"/>
            <a:ext cx="15408138" cy="15806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Sample Text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AF341-81A0-D0EC-3917-0BE4AA58EA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16225" y="9104312"/>
            <a:ext cx="1331912" cy="5048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 </a:t>
            </a:r>
            <a:r>
              <a:rPr lang="ru-RU" b="0" dirty="0"/>
              <a:t>/</a:t>
            </a:r>
            <a:r>
              <a:rPr lang="ru-RU" dirty="0"/>
              <a:t> </a:t>
            </a:r>
            <a:fld id="{49165CBE-C494-7A42-AB39-464FE4BAD852}" type="slidenum">
              <a:rPr lang="en-RU" smtClean="0"/>
              <a:pPr/>
              <a:t>‹#›</a:t>
            </a:fld>
            <a:endParaRPr lang="en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A4FB8-CCA0-1F57-2DA0-498CFCC7B3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0" y="9104312"/>
            <a:ext cx="10117136" cy="50482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ct val="90000"/>
              </a:lnSpc>
              <a:defRPr sz="1200">
                <a:solidFill>
                  <a:schemeClr val="tx1"/>
                </a:solidFill>
              </a:defRPr>
            </a:lvl1pPr>
          </a:lstStyle>
          <a:p>
            <a:endParaRPr lang="en-RU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C0347B0-D0F9-4B91-9BC1-4DAC2ABC3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9864" y="2664000"/>
            <a:ext cx="15408138" cy="62609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r>
              <a:rPr lang="en-US" dirty="0"/>
              <a:t>Master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 err="1"/>
              <a:t>Eigth</a:t>
            </a:r>
            <a:r>
              <a:rPr lang="en-US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948771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973" r:id="rId2"/>
    <p:sldLayoutId id="2147484035" r:id="rId3"/>
    <p:sldLayoutId id="2147484032" r:id="rId4"/>
    <p:sldLayoutId id="2147484040" r:id="rId5"/>
    <p:sldLayoutId id="2147484033" r:id="rId6"/>
    <p:sldLayoutId id="2147484034" r:id="rId7"/>
    <p:sldLayoutId id="2147484052" r:id="rId8"/>
    <p:sldLayoutId id="2147483976" r:id="rId9"/>
    <p:sldLayoutId id="2147484049" r:id="rId10"/>
    <p:sldLayoutId id="2147484050" r:id="rId11"/>
    <p:sldLayoutId id="2147484023" r:id="rId12"/>
    <p:sldLayoutId id="2147484051" r:id="rId13"/>
    <p:sldLayoutId id="2147484024" r:id="rId14"/>
    <p:sldLayoutId id="2147484053" r:id="rId15"/>
    <p:sldLayoutId id="2147484030" r:id="rId16"/>
    <p:sldLayoutId id="2147484055" r:id="rId17"/>
    <p:sldLayoutId id="2147484054" r:id="rId18"/>
    <p:sldLayoutId id="2147484031" r:id="rId19"/>
    <p:sldLayoutId id="2147484036" r:id="rId20"/>
    <p:sldLayoutId id="2147484037" r:id="rId21"/>
    <p:sldLayoutId id="2147484038" r:id="rId22"/>
    <p:sldLayoutId id="2147484039" r:id="rId23"/>
    <p:sldLayoutId id="2147484025" r:id="rId24"/>
    <p:sldLayoutId id="2147484026" r:id="rId25"/>
    <p:sldLayoutId id="2147484027" r:id="rId26"/>
    <p:sldLayoutId id="2147484028" r:id="rId27"/>
    <p:sldLayoutId id="2147484047" r:id="rId28"/>
    <p:sldLayoutId id="2147484048" r:id="rId29"/>
    <p:sldLayoutId id="2147484029" r:id="rId30"/>
    <p:sldLayoutId id="2147484046" r:id="rId31"/>
    <p:sldLayoutId id="2147483997" r:id="rId32"/>
    <p:sldLayoutId id="2147484044" r:id="rId33"/>
    <p:sldLayoutId id="2147484045" r:id="rId34"/>
    <p:sldLayoutId id="2147483977" r:id="rId35"/>
  </p:sldLayoutIdLst>
  <p:hf hdr="0" ftr="0" dt="0"/>
  <p:txStyles>
    <p:titleStyle>
      <a:lvl1pPr algn="l" defTabSz="1300262" rtl="0" eaLnBrk="1" latinLnBrk="0" hangingPunct="1">
        <a:lnSpc>
          <a:spcPct val="90000"/>
        </a:lnSpc>
        <a:spcBef>
          <a:spcPct val="0"/>
        </a:spcBef>
        <a:buNone/>
        <a:defRPr sz="54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300262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rgbClr val="FFB133"/>
        </a:buClr>
        <a:buFontTx/>
        <a:buNone/>
        <a:defRPr sz="2400" b="0" i="0" kern="1200">
          <a:solidFill>
            <a:schemeClr val="tx1"/>
          </a:solidFill>
          <a:latin typeface="DA_FuturaPT Book" panose="020B0502020204020303" pitchFamily="34" charset="0"/>
          <a:ea typeface="DA_FuturaPT Book" panose="020B0502020204020303" pitchFamily="34" charset="0"/>
          <a:cs typeface="+mn-cs"/>
        </a:defRPr>
      </a:lvl1pPr>
      <a:lvl2pPr marL="0" indent="0" algn="l" defTabSz="1300262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1"/>
        </a:buClr>
        <a:buSzPct val="120000"/>
        <a:buFontTx/>
        <a:buNone/>
        <a:defRPr sz="2400" b="0" i="0" kern="1200">
          <a:ln>
            <a:noFill/>
          </a:ln>
          <a:solidFill>
            <a:schemeClr val="tx1"/>
          </a:solidFill>
          <a:latin typeface="DA_FuturaPT Demi" panose="020B0502020204020303" pitchFamily="34" charset="77"/>
          <a:ea typeface="DA_FuturaPT Demi" panose="020B0502020204020303" pitchFamily="34" charset="77"/>
          <a:cs typeface="+mn-cs"/>
        </a:defRPr>
      </a:lvl2pPr>
      <a:lvl3pPr marL="396000" indent="-396000" algn="l" defTabSz="1300262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DA_FuturaPT Book" panose="020B0502020204020303" pitchFamily="34" charset="0"/>
          <a:ea typeface="DA_FuturaPT Book" panose="020B0502020204020303" pitchFamily="34" charset="0"/>
          <a:cs typeface="+mn-cs"/>
        </a:defRPr>
      </a:lvl3pPr>
      <a:lvl4pPr marL="572400" indent="-396000" algn="l" defTabSz="1300262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DA_FuturaPT Book" panose="020B0502020204020303" pitchFamily="34" charset="0"/>
          <a:ea typeface="DA_FuturaPT Book" panose="020B0502020204020303" pitchFamily="34" charset="0"/>
          <a:cs typeface="+mn-cs"/>
        </a:defRPr>
      </a:lvl4pPr>
      <a:lvl5pPr marL="1076400" indent="-396000" algn="l" defTabSz="1300262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1"/>
        </a:buClr>
        <a:buFont typeface="Arial" panose="020B0604020202020204" pitchFamily="34" charset="0"/>
        <a:buChar char="•"/>
        <a:tabLst>
          <a:tab pos="8994988" algn="l"/>
        </a:tabLst>
        <a:defRPr sz="1800" b="0" i="0" kern="1200">
          <a:solidFill>
            <a:schemeClr val="tx1"/>
          </a:solidFill>
          <a:latin typeface="+mn-lt"/>
          <a:ea typeface="DA_FuturaPT Book" panose="020B0502020204020303" pitchFamily="34" charset="0"/>
          <a:cs typeface="+mn-cs"/>
        </a:defRPr>
      </a:lvl5pPr>
      <a:lvl6pPr marL="342900" indent="-342900" algn="l" defTabSz="1300262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+mj-lt"/>
        <a:buAutoNum type="arabicPeriod"/>
        <a:defRPr sz="2400" b="0" i="0" kern="1200">
          <a:solidFill>
            <a:schemeClr val="tx1"/>
          </a:solidFill>
          <a:latin typeface="DA_FuturaPT Medium" panose="020B0502020204020303" pitchFamily="34" charset="77"/>
          <a:ea typeface="DA_FuturaPT Medium" panose="020B0502020204020303" pitchFamily="34" charset="77"/>
          <a:cs typeface="+mn-cs"/>
        </a:defRPr>
      </a:lvl6pPr>
      <a:lvl7pPr marL="0" indent="0" algn="l" defTabSz="1300262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4000" indent="-324000" algn="l" defTabSz="1300262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1300262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62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1" algn="l" defTabSz="1300262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62" algn="l" defTabSz="1300262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393" algn="l" defTabSz="1300262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25" algn="l" defTabSz="1300262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56" algn="l" defTabSz="1300262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787" algn="l" defTabSz="1300262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19" algn="l" defTabSz="1300262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050" algn="l" defTabSz="1300262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78" userDrawn="1">
          <p15:clr>
            <a:srgbClr val="F26B43"/>
          </p15:clr>
        </p15:guide>
        <p15:guide id="3" pos="907" userDrawn="1">
          <p15:clr>
            <a:srgbClr val="F26B43"/>
          </p15:clr>
        </p15:guide>
        <p15:guide id="4" orient="horz" pos="1676" userDrawn="1">
          <p15:clr>
            <a:srgbClr val="F26B43"/>
          </p15:clr>
        </p15:guide>
        <p15:guide id="11" orient="horz" pos="5735" userDrawn="1">
          <p15:clr>
            <a:srgbClr val="F26B43"/>
          </p15:clr>
        </p15:guide>
        <p15:guide id="27" orient="horz" pos="1245" userDrawn="1">
          <p15:clr>
            <a:srgbClr val="F26B43"/>
          </p15:clr>
        </p15:guide>
        <p15:guide id="28" pos="1474" userDrawn="1">
          <p15:clr>
            <a:srgbClr val="F26B43"/>
          </p15:clr>
        </p15:guide>
        <p15:guide id="29" pos="1739" userDrawn="1">
          <p15:clr>
            <a:srgbClr val="F26B43"/>
          </p15:clr>
        </p15:guide>
        <p15:guide id="30" pos="2302" userDrawn="1">
          <p15:clr>
            <a:srgbClr val="F26B43"/>
          </p15:clr>
        </p15:guide>
        <p15:guide id="31" pos="2571" userDrawn="1">
          <p15:clr>
            <a:srgbClr val="F26B43"/>
          </p15:clr>
        </p15:guide>
        <p15:guide id="32" pos="3136" userDrawn="1">
          <p15:clr>
            <a:srgbClr val="F26B43"/>
          </p15:clr>
        </p15:guide>
        <p15:guide id="33" pos="3398" userDrawn="1">
          <p15:clr>
            <a:srgbClr val="F26B43"/>
          </p15:clr>
        </p15:guide>
        <p15:guide id="34" pos="3968" userDrawn="1">
          <p15:clr>
            <a:srgbClr val="F26B43"/>
          </p15:clr>
        </p15:guide>
        <p15:guide id="35" pos="4229" userDrawn="1">
          <p15:clr>
            <a:srgbClr val="F26B43"/>
          </p15:clr>
        </p15:guide>
        <p15:guide id="36" pos="4794" userDrawn="1">
          <p15:clr>
            <a:srgbClr val="F26B43"/>
          </p15:clr>
        </p15:guide>
        <p15:guide id="37" pos="5065" userDrawn="1">
          <p15:clr>
            <a:srgbClr val="F26B43"/>
          </p15:clr>
        </p15:guide>
        <p15:guide id="38" pos="5628" userDrawn="1">
          <p15:clr>
            <a:srgbClr val="F26B43"/>
          </p15:clr>
        </p15:guide>
        <p15:guide id="39" pos="5892" userDrawn="1">
          <p15:clr>
            <a:srgbClr val="F26B43"/>
          </p15:clr>
        </p15:guide>
        <p15:guide id="40" pos="6457" userDrawn="1">
          <p15:clr>
            <a:srgbClr val="F26B43"/>
          </p15:clr>
        </p15:guide>
        <p15:guide id="41" pos="6721" userDrawn="1">
          <p15:clr>
            <a:srgbClr val="F26B43"/>
          </p15:clr>
        </p15:guide>
        <p15:guide id="42" pos="7291" userDrawn="1">
          <p15:clr>
            <a:srgbClr val="F26B43"/>
          </p15:clr>
        </p15:guide>
        <p15:guide id="43" pos="7553" userDrawn="1">
          <p15:clr>
            <a:srgbClr val="F26B43"/>
          </p15:clr>
        </p15:guide>
        <p15:guide id="44" pos="8120" userDrawn="1">
          <p15:clr>
            <a:srgbClr val="F26B43"/>
          </p15:clr>
        </p15:guide>
        <p15:guide id="45" pos="8384" userDrawn="1">
          <p15:clr>
            <a:srgbClr val="F26B43"/>
          </p15:clr>
        </p15:guide>
        <p15:guide id="46" pos="8949" userDrawn="1">
          <p15:clr>
            <a:srgbClr val="F26B43"/>
          </p15:clr>
        </p15:guide>
        <p15:guide id="47" pos="9220" userDrawn="1">
          <p15:clr>
            <a:srgbClr val="F26B43"/>
          </p15:clr>
        </p15:guide>
        <p15:guide id="48" pos="9783" userDrawn="1">
          <p15:clr>
            <a:srgbClr val="F26B43"/>
          </p15:clr>
        </p15:guide>
        <p15:guide id="49" pos="10046" userDrawn="1">
          <p15:clr>
            <a:srgbClr val="F26B43"/>
          </p15:clr>
        </p15:guide>
        <p15:guide id="50" orient="horz" pos="6053" userDrawn="1">
          <p15:clr>
            <a:srgbClr val="F26B43"/>
          </p15:clr>
        </p15:guide>
        <p15:guide id="51" pos="10613" userDrawn="1">
          <p15:clr>
            <a:srgbClr val="F26B43"/>
          </p15:clr>
        </p15:guide>
        <p15:guide id="52" orient="horz" pos="562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uget.org/packages/VladislavAntonyuk.DotNetTemplates" TargetMode="Externa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devblogs.microsoft.com/dotnet/announcing-dotnet-9/" TargetMode="Externa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devblogs.microsoft.com/dotnet/performance-improvements-in-net-9/" TargetMode="Externa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core/whats-new/dotnet-9/overview" TargetMode="External"/><Relationship Id="rId2" Type="http://schemas.openxmlformats.org/officeDocument/2006/relationships/hyperlink" Target="https://www.courses.milanjovanovic.tech/a/aff_l825rpg0/external?affcode=1486372_ffmooc4t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chillicream.com/docs/strawberryshake/v15" TargetMode="External"/><Relationship Id="rId5" Type="http://schemas.openxmlformats.org/officeDocument/2006/relationships/hyperlink" Target="https://learn.microsoft.com/en-us/dotnet/ai/get-started/dotnet-ai-overview" TargetMode="External"/><Relationship Id="rId4" Type="http://schemas.openxmlformats.org/officeDocument/2006/relationships/hyperlink" Target="https://learn.microsoft.com/en-us/dotnet/aspire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410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90933-F184-4E6F-B243-058A4BBE97BE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Modular 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3F7A3B-6490-471A-BC50-992AF54E13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/>
              <a:t> </a:t>
            </a:r>
            <a:r>
              <a:rPr lang="ru-RU" b="0"/>
              <a:t>/</a:t>
            </a:r>
            <a:r>
              <a:rPr lang="ru-RU"/>
              <a:t> </a:t>
            </a:r>
            <a:fld id="{49165CBE-C494-7A42-AB39-464FE4BAD852}" type="slidenum">
              <a:rPr lang="en-RU" smtClean="0"/>
              <a:pPr/>
              <a:t>10</a:t>
            </a:fld>
            <a:endParaRPr lang="en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EEA744-F77D-44D4-8A83-1D5829EB3AD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613257" y="2660650"/>
            <a:ext cx="11061486" cy="626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37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6D1A31-CD18-4BC0-A24A-3172E8A5F0E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What Is a Module?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58E553-4A14-43A9-9928-C426561482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/>
              <a:t> </a:t>
            </a:r>
            <a:r>
              <a:rPr lang="ru-RU" b="0"/>
              <a:t>/</a:t>
            </a:r>
            <a:r>
              <a:rPr lang="ru-RU"/>
              <a:t> </a:t>
            </a:r>
            <a:fld id="{49165CBE-C494-7A42-AB39-464FE4BAD852}" type="slidenum">
              <a:rPr lang="en-RU" smtClean="0"/>
              <a:pPr/>
              <a:t>11</a:t>
            </a:fld>
            <a:endParaRPr lang="en-RU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F1D28A4-78B3-221F-1821-A63DE600DA02}"/>
              </a:ext>
            </a:extLst>
          </p:cNvPr>
          <p:cNvSpPr/>
          <p:nvPr/>
        </p:nvSpPr>
        <p:spPr>
          <a:xfrm>
            <a:off x="1440000" y="2707686"/>
            <a:ext cx="1034321" cy="103432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16000" bIns="288000" rtlCol="0" anchor="ctr"/>
          <a:lstStyle/>
          <a:p>
            <a:pPr algn="l">
              <a:spcAft>
                <a:spcPts val="0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49F71B8-0E7C-1CAE-E4B6-8DF9CF56C5EB}"/>
              </a:ext>
            </a:extLst>
          </p:cNvPr>
          <p:cNvSpPr/>
          <p:nvPr/>
        </p:nvSpPr>
        <p:spPr>
          <a:xfrm>
            <a:off x="1440000" y="3909057"/>
            <a:ext cx="1034321" cy="103432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16000" bIns="288000" rtlCol="0" anchor="ctr"/>
          <a:lstStyle/>
          <a:p>
            <a:pPr algn="l">
              <a:spcAft>
                <a:spcPts val="0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76A5518-B944-16FA-25E1-34CDBAA40410}"/>
              </a:ext>
            </a:extLst>
          </p:cNvPr>
          <p:cNvSpPr/>
          <p:nvPr/>
        </p:nvSpPr>
        <p:spPr>
          <a:xfrm>
            <a:off x="1441145" y="5110428"/>
            <a:ext cx="1034321" cy="103432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16000" bIns="288000" rtlCol="0" anchor="ctr"/>
          <a:lstStyle/>
          <a:p>
            <a:pPr algn="l">
              <a:spcAft>
                <a:spcPts val="0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1658B5-11E2-130D-C060-2A21F60B268E}"/>
              </a:ext>
            </a:extLst>
          </p:cNvPr>
          <p:cNvSpPr txBox="1"/>
          <p:nvPr/>
        </p:nvSpPr>
        <p:spPr>
          <a:xfrm>
            <a:off x="2669193" y="2986341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Modules represent cohesive sets of functionality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1347D7-DB92-DC06-14D5-364DB4151B68}"/>
              </a:ext>
            </a:extLst>
          </p:cNvPr>
          <p:cNvSpPr txBox="1"/>
          <p:nvPr/>
        </p:nvSpPr>
        <p:spPr>
          <a:xfrm>
            <a:off x="2669193" y="4195384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Each module can be considered as a separate application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B89330-7A45-F461-408A-EFFC8238C300}"/>
              </a:ext>
            </a:extLst>
          </p:cNvPr>
          <p:cNvSpPr txBox="1"/>
          <p:nvPr/>
        </p:nvSpPr>
        <p:spPr>
          <a:xfrm>
            <a:off x="2669193" y="5404427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Modules must be self-contained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72F41E4-90E4-121D-2793-3E38FCB53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488" y="4140994"/>
            <a:ext cx="586114" cy="58611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F4E1360-76BD-A30D-FCE0-695596E25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488" y="2907184"/>
            <a:ext cx="638629" cy="63862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F9F5071-BF79-9B1A-44A8-D7BF13D48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805" y="5310088"/>
            <a:ext cx="635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34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285E951-6F2E-1CF9-54C7-8F8B6E81EDDC}"/>
              </a:ext>
            </a:extLst>
          </p:cNvPr>
          <p:cNvSpPr/>
          <p:nvPr/>
        </p:nvSpPr>
        <p:spPr>
          <a:xfrm>
            <a:off x="5080000" y="3802743"/>
            <a:ext cx="8026400" cy="3889828"/>
          </a:xfrm>
          <a:prstGeom prst="rect">
            <a:avLst/>
          </a:prstGeom>
          <a:noFill/>
          <a:ln w="38100">
            <a:solidFill>
              <a:srgbClr val="239C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16000" bIns="288000" rtlCol="0" anchor="ctr"/>
          <a:lstStyle/>
          <a:p>
            <a:pPr algn="l">
              <a:spcAft>
                <a:spcPts val="0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6D57ACB-28E5-4E13-A530-826EF1A5C56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Modular Monolith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9F4DFC-3C5B-4D48-B65C-F89E12D9C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0221" y="6750890"/>
            <a:ext cx="1331912" cy="504825"/>
          </a:xfrm>
        </p:spPr>
        <p:txBody>
          <a:bodyPr/>
          <a:lstStyle/>
          <a:p>
            <a:r>
              <a:rPr lang="ru-RU"/>
              <a:t> </a:t>
            </a:r>
            <a:r>
              <a:rPr lang="ru-RU" b="0"/>
              <a:t>/</a:t>
            </a:r>
            <a:r>
              <a:rPr lang="ru-RU"/>
              <a:t> </a:t>
            </a:r>
            <a:fld id="{49165CBE-C494-7A42-AB39-464FE4BAD852}" type="slidenum">
              <a:rPr lang="en-RU" smtClean="0"/>
              <a:pPr/>
              <a:t>12</a:t>
            </a:fld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F537AB-8A5F-86B5-E465-DB5385B5B8B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48518" y="4873398"/>
            <a:ext cx="1748518" cy="1748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DA1DBD-0CFE-5575-094E-8C21ACBFB0B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420556" y="4866241"/>
            <a:ext cx="1748518" cy="174851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5637662-1156-AA39-074E-CD3299FAA423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>
            <a:off x="3497036" y="5747657"/>
            <a:ext cx="1582964" cy="0"/>
          </a:xfrm>
          <a:prstGeom prst="straightConnector1">
            <a:avLst/>
          </a:prstGeom>
          <a:ln w="57150">
            <a:solidFill>
              <a:srgbClr val="239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E3BEA8A-CF4D-A228-4BAC-69699E24F6DF}"/>
              </a:ext>
            </a:extLst>
          </p:cNvPr>
          <p:cNvCxnSpPr>
            <a:cxnSpLocks/>
            <a:stCxn id="27" idx="3"/>
            <a:endCxn id="8" idx="1"/>
          </p:cNvCxnSpPr>
          <p:nvPr/>
        </p:nvCxnSpPr>
        <p:spPr>
          <a:xfrm flipV="1">
            <a:off x="13106400" y="5740500"/>
            <a:ext cx="1314156" cy="7157"/>
          </a:xfrm>
          <a:prstGeom prst="straightConnector1">
            <a:avLst/>
          </a:prstGeom>
          <a:ln w="57150">
            <a:solidFill>
              <a:srgbClr val="239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832BF4A-6CA7-A422-62C8-AAD59A5097E3}"/>
              </a:ext>
            </a:extLst>
          </p:cNvPr>
          <p:cNvSpPr txBox="1"/>
          <p:nvPr/>
        </p:nvSpPr>
        <p:spPr>
          <a:xfrm>
            <a:off x="7849512" y="3220081"/>
            <a:ext cx="24234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Modular Monolith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9433EE-A003-E9A0-8FAD-BD82504419E7}"/>
              </a:ext>
            </a:extLst>
          </p:cNvPr>
          <p:cNvSpPr txBox="1"/>
          <p:nvPr/>
        </p:nvSpPr>
        <p:spPr>
          <a:xfrm>
            <a:off x="7849512" y="7893020"/>
            <a:ext cx="24234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Single Deployment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4A3844-B309-6EBF-1034-67C60CF073B4}"/>
              </a:ext>
            </a:extLst>
          </p:cNvPr>
          <p:cNvSpPr/>
          <p:nvPr/>
        </p:nvSpPr>
        <p:spPr>
          <a:xfrm>
            <a:off x="6786177" y="3956573"/>
            <a:ext cx="1961129" cy="1728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16000" bIns="288000" rtlCol="0" anchor="ctr"/>
          <a:lstStyle/>
          <a:p>
            <a:pPr algn="ctr">
              <a:spcAft>
                <a:spcPts val="0"/>
              </a:spcAft>
            </a:pPr>
            <a:r>
              <a:rPr lang="en-US" sz="2400" dirty="0">
                <a:solidFill>
                  <a:schemeClr val="tx1"/>
                </a:solidFill>
              </a:rPr>
              <a:t>Module 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2D7944-9614-CB04-A1F4-AD2DA79DD2DE}"/>
              </a:ext>
            </a:extLst>
          </p:cNvPr>
          <p:cNvSpPr/>
          <p:nvPr/>
        </p:nvSpPr>
        <p:spPr>
          <a:xfrm>
            <a:off x="5282953" y="3962500"/>
            <a:ext cx="1433878" cy="3556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16000" bIns="288000" rtlCol="0" anchor="ctr"/>
          <a:lstStyle/>
          <a:p>
            <a:pPr algn="ctr">
              <a:spcAft>
                <a:spcPts val="0"/>
              </a:spcAft>
            </a:pPr>
            <a:r>
              <a:rPr lang="en-US" sz="2400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4A1543-4578-2957-1BAC-83F5CE6C7D9F}"/>
              </a:ext>
            </a:extLst>
          </p:cNvPr>
          <p:cNvSpPr/>
          <p:nvPr/>
        </p:nvSpPr>
        <p:spPr>
          <a:xfrm>
            <a:off x="8860194" y="3959493"/>
            <a:ext cx="1961129" cy="1728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16000" bIns="288000" rtlCol="0" anchor="ctr"/>
          <a:lstStyle/>
          <a:p>
            <a:pPr algn="ctr">
              <a:spcAft>
                <a:spcPts val="0"/>
              </a:spcAft>
            </a:pPr>
            <a:r>
              <a:rPr lang="en-US" sz="2400" dirty="0">
                <a:solidFill>
                  <a:schemeClr val="tx1"/>
                </a:solidFill>
              </a:rPr>
              <a:t>Module B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D777AA-E474-EFCF-EE5F-0695D2097CC0}"/>
              </a:ext>
            </a:extLst>
          </p:cNvPr>
          <p:cNvSpPr/>
          <p:nvPr/>
        </p:nvSpPr>
        <p:spPr>
          <a:xfrm>
            <a:off x="10935721" y="3953652"/>
            <a:ext cx="1961129" cy="1728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16000" bIns="28800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Module C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AF370E-88EB-B8EA-DFA0-E3963BABF408}"/>
              </a:ext>
            </a:extLst>
          </p:cNvPr>
          <p:cNvSpPr/>
          <p:nvPr/>
        </p:nvSpPr>
        <p:spPr>
          <a:xfrm>
            <a:off x="6786177" y="5789711"/>
            <a:ext cx="3020673" cy="1728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16000" bIns="28800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Module D</a:t>
            </a:r>
          </a:p>
          <a:p>
            <a:pPr algn="ctr">
              <a:spcAft>
                <a:spcPts val="0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FA3564-D29B-DBF0-D4D0-502AAA9BD7DC}"/>
              </a:ext>
            </a:extLst>
          </p:cNvPr>
          <p:cNvSpPr/>
          <p:nvPr/>
        </p:nvSpPr>
        <p:spPr>
          <a:xfrm>
            <a:off x="9876177" y="5770431"/>
            <a:ext cx="3020673" cy="1728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16000" bIns="28800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Module E</a:t>
            </a:r>
          </a:p>
        </p:txBody>
      </p:sp>
    </p:spTree>
    <p:extLst>
      <p:ext uri="{BB962C8B-B14F-4D97-AF65-F5344CB8AC3E}">
        <p14:creationId xmlns:p14="http://schemas.microsoft.com/office/powerpoint/2010/main" val="2086720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1872F-2843-4F0D-80FF-C1AE2B87B9E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Advantages of a Modular Monolith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9C4AF1-2236-4044-9E84-56B38AD67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/>
              <a:t> </a:t>
            </a:r>
            <a:r>
              <a:rPr lang="ru-RU" b="0"/>
              <a:t>/</a:t>
            </a:r>
            <a:r>
              <a:rPr lang="ru-RU"/>
              <a:t> </a:t>
            </a:r>
            <a:fld id="{49165CBE-C494-7A42-AB39-464FE4BAD852}" type="slidenum">
              <a:rPr lang="en-RU" smtClean="0"/>
              <a:pPr/>
              <a:t>13</a:t>
            </a:fld>
            <a:endParaRPr lang="en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9317BD-39C8-4E57-A05F-73DD60ACB7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39863" y="2660650"/>
            <a:ext cx="15408275" cy="3221239"/>
          </a:xfrm>
        </p:spPr>
        <p:txBody>
          <a:bodyPr vert="horz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High cohesion → everything in the module serves one clear purpose.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Loose coupling → modules are independent and interact via interfaces or clean APIs.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Simplified deployment
Improved performance
Easier transition to microservices</a:t>
            </a:r>
            <a:endParaRPr lang="uk-UA" sz="2800" dirty="0"/>
          </a:p>
        </p:txBody>
      </p:sp>
      <p:pic>
        <p:nvPicPr>
          <p:cNvPr id="5" name="Picture 2" descr="Picture background">
            <a:extLst>
              <a:ext uri="{FF2B5EF4-FFF2-40B4-BE49-F238E27FC236}">
                <a16:creationId xmlns:a16="http://schemas.microsoft.com/office/drawing/2014/main" id="{1F57AF3E-697D-BF0D-FA61-91E65EE20D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59" t="17120" r="6582"/>
          <a:stretch/>
        </p:blipFill>
        <p:spPr bwMode="auto">
          <a:xfrm>
            <a:off x="12944277" y="4251952"/>
            <a:ext cx="3448050" cy="448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icture background">
            <a:extLst>
              <a:ext uri="{FF2B5EF4-FFF2-40B4-BE49-F238E27FC236}">
                <a16:creationId xmlns:a16="http://schemas.microsoft.com/office/drawing/2014/main" id="{107D9DE5-C207-7A80-CFAB-61CC3199D3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59" t="17120" r="6582"/>
          <a:stretch/>
        </p:blipFill>
        <p:spPr bwMode="auto">
          <a:xfrm>
            <a:off x="12068175" y="4723668"/>
            <a:ext cx="3448050" cy="448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189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02D4A-859E-42D0-BC2E-19683020D03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Modular 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376531-E3E9-44C3-9D1C-9FEEE5555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/>
              <a:t> </a:t>
            </a:r>
            <a:r>
              <a:rPr lang="ru-RU" b="0"/>
              <a:t>/</a:t>
            </a:r>
            <a:r>
              <a:rPr lang="ru-RU"/>
              <a:t> </a:t>
            </a:r>
            <a:fld id="{49165CBE-C494-7A42-AB39-464FE4BAD852}" type="slidenum">
              <a:rPr lang="en-RU" smtClean="0"/>
              <a:pPr/>
              <a:t>14</a:t>
            </a:fld>
            <a:endParaRPr lang="en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F301E-AEC7-4514-84C6-215A2A5FCF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39863" y="2660651"/>
            <a:ext cx="15408275" cy="391205"/>
          </a:xfrm>
        </p:spPr>
        <p:txBody>
          <a:bodyPr vert="horz" lIns="0" tIns="0" rIns="0" bIns="0" rtlCol="0">
            <a:noAutofit/>
          </a:bodyPr>
          <a:lstStyle/>
          <a:p>
            <a:r>
              <a:rPr lang="en-US" sz="2800" dirty="0"/>
              <a:t>To achieve a modular architecture, modules must: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C43309D-EE57-F192-CB60-BBE6206F0114}"/>
              </a:ext>
            </a:extLst>
          </p:cNvPr>
          <p:cNvSpPr/>
          <p:nvPr/>
        </p:nvSpPr>
        <p:spPr>
          <a:xfrm>
            <a:off x="1613361" y="3303770"/>
            <a:ext cx="1034321" cy="103432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16000" bIns="288000" rtlCol="0" anchor="ctr"/>
          <a:lstStyle/>
          <a:p>
            <a:pPr algn="l">
              <a:spcAft>
                <a:spcPts val="0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AB97B97-747F-3B22-48EC-A8885575B99C}"/>
              </a:ext>
            </a:extLst>
          </p:cNvPr>
          <p:cNvSpPr/>
          <p:nvPr/>
        </p:nvSpPr>
        <p:spPr>
          <a:xfrm>
            <a:off x="1613361" y="4505141"/>
            <a:ext cx="1034321" cy="103432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16000" bIns="288000" rtlCol="0" anchor="ctr"/>
          <a:lstStyle/>
          <a:p>
            <a:pPr algn="l">
              <a:spcAft>
                <a:spcPts val="0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560F5D8-7840-1F91-7182-67C36F3B8F9D}"/>
              </a:ext>
            </a:extLst>
          </p:cNvPr>
          <p:cNvSpPr/>
          <p:nvPr/>
        </p:nvSpPr>
        <p:spPr>
          <a:xfrm>
            <a:off x="1614506" y="5706512"/>
            <a:ext cx="1034321" cy="103432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16000" bIns="288000" rtlCol="0" anchor="ctr"/>
          <a:lstStyle/>
          <a:p>
            <a:pPr algn="l">
              <a:spcAft>
                <a:spcPts val="0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02776B8-D5E0-1770-F276-5554A65CE99C}"/>
              </a:ext>
            </a:extLst>
          </p:cNvPr>
          <p:cNvSpPr txBox="1"/>
          <p:nvPr/>
        </p:nvSpPr>
        <p:spPr>
          <a:xfrm>
            <a:off x="2842554" y="3582425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be independent and variable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FDFCA8-20DE-438B-D8F6-ECC3C8D5F216}"/>
              </a:ext>
            </a:extLst>
          </p:cNvPr>
          <p:cNvSpPr txBox="1"/>
          <p:nvPr/>
        </p:nvSpPr>
        <p:spPr>
          <a:xfrm>
            <a:off x="2842554" y="4791468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provide the necessary functionality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BD6170-50B8-43FC-D417-5024764C5E50}"/>
              </a:ext>
            </a:extLst>
          </p:cNvPr>
          <p:cNvSpPr txBox="1"/>
          <p:nvPr/>
        </p:nvSpPr>
        <p:spPr>
          <a:xfrm>
            <a:off x="2842554" y="6000511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have a well-defined interface for other modules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75EC40-E969-D64C-CD23-2103F4D4B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239" y="4727716"/>
            <a:ext cx="592662" cy="5926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ED4243-580F-828A-7D11-3DB782189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577" y="3475987"/>
            <a:ext cx="689887" cy="6898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921A1B-F76F-4DE4-8A97-1AB27D0D1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3431" y="5955437"/>
            <a:ext cx="536470" cy="53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0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8EE4A-84E2-444D-9819-0433C1AF450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Limitations of Modules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5B5646-BA71-4DBB-94DF-62013C63C6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/>
              <a:t> </a:t>
            </a:r>
            <a:r>
              <a:rPr lang="ru-RU" b="0"/>
              <a:t>/</a:t>
            </a:r>
            <a:r>
              <a:rPr lang="ru-RU"/>
              <a:t> </a:t>
            </a:r>
            <a:fld id="{49165CBE-C494-7A42-AB39-464FE4BAD852}" type="slidenum">
              <a:rPr lang="en-RU" smtClean="0"/>
              <a:pPr/>
              <a:t>15</a:t>
            </a:fld>
            <a:endParaRPr lang="en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B0BF93-0571-4CFB-930C-1EE4B97DCB7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Modules must comply with the following restrictions:</a:t>
            </a:r>
          </a:p>
          <a:p>
            <a:pPr marL="749300" indent="-274638">
              <a:buFont typeface="Arial" panose="020B0604020202020204" pitchFamily="34" charset="0"/>
              <a:buChar char="•"/>
            </a:pPr>
            <a:r>
              <a:rPr lang="en-US" sz="2800" dirty="0"/>
              <a:t>Logical isolation between modules
Modules must communicate via a public API</a:t>
            </a:r>
          </a:p>
          <a:p>
            <a:pPr marL="1079500" lvl="2" indent="-274638"/>
            <a:r>
              <a:rPr lang="en-US" dirty="0"/>
              <a:t>Method calls: fast, in-memory
Messaging: For weaker binding</a:t>
            </a:r>
          </a:p>
          <a:p>
            <a:pPr marL="749300" indent="-274638">
              <a:buFont typeface="Arial" panose="020B0604020202020204" pitchFamily="34" charset="0"/>
              <a:buChar char="•"/>
            </a:pPr>
            <a:r>
              <a:rPr lang="en-US" sz="2800" dirty="0"/>
              <a:t>Module data must be isolated in the database</a:t>
            </a:r>
          </a:p>
          <a:p>
            <a:pPr marL="1079500" lvl="2" indent="-274638"/>
            <a:r>
              <a:rPr lang="en-US" strike="sngStrike" dirty="0"/>
              <a:t>Separate tables</a:t>
            </a:r>
            <a:r>
              <a:rPr lang="en-US" dirty="0"/>
              <a:t>
Separate schemas
Separate databases
Various databases</a:t>
            </a:r>
            <a:endParaRPr lang="uk-UA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5" name="Picture 2" descr="Picture background">
            <a:extLst>
              <a:ext uri="{FF2B5EF4-FFF2-40B4-BE49-F238E27FC236}">
                <a16:creationId xmlns:a16="http://schemas.microsoft.com/office/drawing/2014/main" id="{1FB676F8-AB49-DE4B-1424-F97A51ED26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59" t="17120" r="6582"/>
          <a:stretch/>
        </p:blipFill>
        <p:spPr bwMode="auto">
          <a:xfrm>
            <a:off x="13067109" y="3783165"/>
            <a:ext cx="3448050" cy="448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icture background">
            <a:extLst>
              <a:ext uri="{FF2B5EF4-FFF2-40B4-BE49-F238E27FC236}">
                <a16:creationId xmlns:a16="http://schemas.microsoft.com/office/drawing/2014/main" id="{D0D07C51-EC32-3231-C3CF-4CA5BFC7F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59" t="17120" r="6582"/>
          <a:stretch/>
        </p:blipFill>
        <p:spPr bwMode="auto">
          <a:xfrm>
            <a:off x="11676062" y="3983440"/>
            <a:ext cx="3448050" cy="448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icture background">
            <a:extLst>
              <a:ext uri="{FF2B5EF4-FFF2-40B4-BE49-F238E27FC236}">
                <a16:creationId xmlns:a16="http://schemas.microsoft.com/office/drawing/2014/main" id="{855FB750-678B-1C03-BA5B-278204055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59" t="17120" r="6582"/>
          <a:stretch/>
        </p:blipFill>
        <p:spPr bwMode="auto">
          <a:xfrm>
            <a:off x="11343084" y="4723668"/>
            <a:ext cx="3448050" cy="448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368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9C571-889C-4F74-84C2-0192F5FEA75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What If You Need Data From Another Module?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464495-645E-43E3-87DA-559CF1F74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/>
              <a:t> </a:t>
            </a:r>
            <a:r>
              <a:rPr lang="ru-RU" b="0"/>
              <a:t>/</a:t>
            </a:r>
            <a:r>
              <a:rPr lang="ru-RU"/>
              <a:t> </a:t>
            </a:r>
            <a:fld id="{49165CBE-C494-7A42-AB39-464FE4BAD852}" type="slidenum">
              <a:rPr lang="en-RU" smtClean="0"/>
              <a:pPr/>
              <a:t>16</a:t>
            </a:fld>
            <a:endParaRPr lang="en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B3AD89-5D7D-D0ED-D569-6C18A8AC7B0D}"/>
              </a:ext>
            </a:extLst>
          </p:cNvPr>
          <p:cNvSpPr txBox="1"/>
          <p:nvPr/>
        </p:nvSpPr>
        <p:spPr>
          <a:xfrm>
            <a:off x="1440000" y="3539414"/>
            <a:ext cx="1037433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DA_FuturaPT Book" panose="020B0502020204020303" pitchFamily="34" charset="0"/>
                <a:ea typeface="DA_FuturaPT Book" panose="020B0502020204020303" pitchFamily="34" charset="0"/>
              </a:rPr>
              <a:t>Use direct calls via public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DA_FuturaPT Book" panose="020B0502020204020303" pitchFamily="34" charset="0"/>
                <a:ea typeface="DA_FuturaPT Book" panose="020B0502020204020303" pitchFamily="34" charset="0"/>
              </a:rPr>
              <a:t>Use messaging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DA_FuturaPT Book" panose="020B0502020204020303" pitchFamily="34" charset="0"/>
                <a:ea typeface="DA_FuturaPT Book" panose="020B0502020204020303" pitchFamily="34" charset="0"/>
              </a:rPr>
              <a:t>Copy data</a:t>
            </a:r>
          </a:p>
        </p:txBody>
      </p:sp>
    </p:spTree>
    <p:extLst>
      <p:ext uri="{BB962C8B-B14F-4D97-AF65-F5344CB8AC3E}">
        <p14:creationId xmlns:p14="http://schemas.microsoft.com/office/powerpoint/2010/main" val="4280061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A5758-67B9-4F27-A311-26B525FAAC3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Templates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ECEE98-9742-4B57-B69A-F514A7004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/>
              <a:t> </a:t>
            </a:r>
            <a:r>
              <a:rPr lang="ru-RU" b="0"/>
              <a:t>/</a:t>
            </a:r>
            <a:r>
              <a:rPr lang="ru-RU"/>
              <a:t> </a:t>
            </a:r>
            <a:fld id="{49165CBE-C494-7A42-AB39-464FE4BAD852}" type="slidenum">
              <a:rPr lang="en-RU" smtClean="0"/>
              <a:pPr/>
              <a:t>17</a:t>
            </a:fld>
            <a:endParaRPr lang="en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7CA52A-DDB3-4092-B9E6-06298863AE7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en-US" sz="2800" dirty="0">
                <a:hlinkClick r:id="rId2"/>
              </a:rPr>
              <a:t>https://www.nuget.org/packages/VladislavAntonyuk.DotNetTemplates</a:t>
            </a:r>
            <a:endParaRPr lang="kk-KZ" sz="2800" dirty="0"/>
          </a:p>
          <a:p>
            <a:r>
              <a:rPr lang="en-US" sz="2800" dirty="0"/>
              <a:t> </a:t>
            </a:r>
            <a:endParaRPr lang="uk-UA" sz="2800" dirty="0"/>
          </a:p>
        </p:txBody>
      </p:sp>
    </p:spTree>
    <p:extLst>
      <p:ext uri="{BB962C8B-B14F-4D97-AF65-F5344CB8AC3E}">
        <p14:creationId xmlns:p14="http://schemas.microsoft.com/office/powerpoint/2010/main" val="4017027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C77BD1-6A05-4C3E-BD42-5E3CA723D3F2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Overview of New .NET 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EAF145-EAB9-4031-88E6-709E6F0309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/>
              <a:t> </a:t>
            </a:r>
            <a:r>
              <a:rPr lang="ru-RU" b="0"/>
              <a:t>/</a:t>
            </a:r>
            <a:r>
              <a:rPr lang="ru-RU"/>
              <a:t> </a:t>
            </a:r>
            <a:fld id="{49165CBE-C494-7A42-AB39-464FE4BAD852}" type="slidenum">
              <a:rPr lang="en-RU" smtClean="0"/>
              <a:pPr/>
              <a:t>18</a:t>
            </a:fld>
            <a:endParaRPr lang="en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56E866-20CC-F3CE-7324-6E737F6FE0A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39863" y="2660651"/>
            <a:ext cx="15408275" cy="1490436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https://devblogs.microsoft.com/dotnet/announcing-dotnet-9/</a:t>
            </a:r>
            <a:endParaRPr lang="kk-KZ" dirty="0"/>
          </a:p>
          <a:p>
            <a:endParaRPr lang="en-US"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39203C35-A3D3-4EBA-9309-B62274D178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290"/>
          <a:stretch/>
        </p:blipFill>
        <p:spPr>
          <a:xfrm>
            <a:off x="2596483" y="3985760"/>
            <a:ext cx="13095035" cy="5118552"/>
          </a:xfrm>
          <a:prstGeom prst="rect">
            <a:avLst/>
          </a:prstGeo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97555B79-4C63-FD3D-8D0A-F6D1384E31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6923"/>
          <a:stretch/>
        </p:blipFill>
        <p:spPr>
          <a:xfrm>
            <a:off x="2596483" y="3306990"/>
            <a:ext cx="1309503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737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F7735-6F7C-4DF1-81BA-D74BD272A50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Overview of New .NET 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0436E6-7A9E-4907-96BA-942B86CED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/>
              <a:t> </a:t>
            </a:r>
            <a:r>
              <a:rPr lang="ru-RU" b="0"/>
              <a:t>/</a:t>
            </a:r>
            <a:r>
              <a:rPr lang="ru-RU"/>
              <a:t> </a:t>
            </a:r>
            <a:fld id="{49165CBE-C494-7A42-AB39-464FE4BAD852}" type="slidenum">
              <a:rPr lang="en-RU" smtClean="0"/>
              <a:pPr/>
              <a:t>19</a:t>
            </a:fld>
            <a:endParaRPr lang="en-R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E29B12-7EF9-F6F2-54D1-33E7A6A9FB8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https://devblogs.microsoft.com/dotnet/performance-improvements-in-net-9/</a:t>
            </a:r>
            <a:endParaRPr lang="kk-KZ" dirty="0"/>
          </a:p>
          <a:p>
            <a:endParaRPr lang="en-US" dirty="0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323B6B8E-5A60-4C0B-A273-7E1770FDF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907" y="2840037"/>
            <a:ext cx="11482185" cy="626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81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30A990-8700-1BEC-609C-3726B4E24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.NET Workshop</a:t>
            </a:r>
            <a:endParaRPr lang="en-IL" dirty="0">
              <a:latin typeface="+mn-lt"/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537E4056-D44E-6717-2262-E90A3204A16D}"/>
              </a:ext>
            </a:extLst>
          </p:cNvPr>
          <p:cNvSpPr txBox="1">
            <a:spLocks/>
          </p:cNvSpPr>
          <p:nvPr/>
        </p:nvSpPr>
        <p:spPr>
          <a:xfrm>
            <a:off x="4081463" y="5688278"/>
            <a:ext cx="11375424" cy="809121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algn="l" defTabSz="13002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Speaker’s :</a:t>
            </a:r>
          </a:p>
          <a:p>
            <a:r>
              <a:rPr lang="en-US" sz="3000" dirty="0"/>
              <a:t>Vladislav </a:t>
            </a:r>
            <a:r>
              <a:rPr lang="en-US" sz="3000" dirty="0" err="1"/>
              <a:t>Antonyuk</a:t>
            </a:r>
            <a:endParaRPr lang="en-US" sz="3000" dirty="0"/>
          </a:p>
          <a:p>
            <a:r>
              <a:rPr lang="en-US" sz="3000" dirty="0" err="1"/>
              <a:t>Rostyslav</a:t>
            </a:r>
            <a:r>
              <a:rPr lang="en-US" sz="3000" dirty="0"/>
              <a:t> </a:t>
            </a:r>
            <a:r>
              <a:rPr lang="en-US" sz="3000" dirty="0" err="1"/>
              <a:t>Skrypnyk</a:t>
            </a:r>
            <a:endParaRPr lang="en-US" sz="3000" dirty="0"/>
          </a:p>
          <a:p>
            <a:r>
              <a:rPr lang="en-US" sz="3000" dirty="0"/>
              <a:t> </a:t>
            </a:r>
            <a:endParaRPr lang="en-IL" sz="3000" dirty="0"/>
          </a:p>
        </p:txBody>
      </p:sp>
    </p:spTree>
    <p:extLst>
      <p:ext uri="{BB962C8B-B14F-4D97-AF65-F5344CB8AC3E}">
        <p14:creationId xmlns:p14="http://schemas.microsoft.com/office/powerpoint/2010/main" val="2500624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80F35-11D4-47FD-A74C-1A36A3F7091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Overview of New .NET 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70BAFD-1BDC-4845-8B32-F19445ACD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/>
              <a:t> </a:t>
            </a:r>
            <a:r>
              <a:rPr lang="ru-RU" b="0"/>
              <a:t>/</a:t>
            </a:r>
            <a:r>
              <a:rPr lang="ru-RU"/>
              <a:t> </a:t>
            </a:r>
            <a:fld id="{49165CBE-C494-7A42-AB39-464FE4BAD852}" type="slidenum">
              <a:rPr lang="en-RU" smtClean="0"/>
              <a:pPr/>
              <a:t>20</a:t>
            </a:fld>
            <a:endParaRPr lang="en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DEC6CD-18EA-B9E0-E62F-DCDFF685E09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Performance improvements in Exceptions</a:t>
            </a: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4F90B6DF-FC44-4951-840E-6E3649131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781" y="3744686"/>
            <a:ext cx="10866101" cy="477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77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5BA0A-69C2-4DF1-A6B5-A50645FF463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Overview of New .NET 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F57777-A8AF-45F5-A092-D347BA6B27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/>
              <a:t> </a:t>
            </a:r>
            <a:r>
              <a:rPr lang="ru-RU" b="0"/>
              <a:t>/</a:t>
            </a:r>
            <a:r>
              <a:rPr lang="ru-RU"/>
              <a:t> </a:t>
            </a:r>
            <a:fld id="{49165CBE-C494-7A42-AB39-464FE4BAD852}" type="slidenum">
              <a:rPr lang="en-RU" smtClean="0"/>
              <a:pPr/>
              <a:t>21</a:t>
            </a:fld>
            <a:endParaRPr lang="en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DCDF30-6F23-22BF-37C2-857EC1635D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39863" y="2660651"/>
            <a:ext cx="15408275" cy="504826"/>
          </a:xfrm>
        </p:spPr>
        <p:txBody>
          <a:bodyPr/>
          <a:lstStyle/>
          <a:p>
            <a:r>
              <a:rPr lang="en-US" dirty="0"/>
              <a:t>New </a:t>
            </a:r>
            <a:r>
              <a:rPr lang="en-US" dirty="0" err="1"/>
              <a:t>HybridCache</a:t>
            </a:r>
            <a:endParaRPr lang="en-US" dirty="0"/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C48B3E-AF13-D39A-A3A4-2F1004045774}"/>
              </a:ext>
            </a:extLst>
          </p:cNvPr>
          <p:cNvSpPr/>
          <p:nvPr/>
        </p:nvSpPr>
        <p:spPr>
          <a:xfrm>
            <a:off x="8360114" y="5166907"/>
            <a:ext cx="2938305" cy="166390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16000" bIns="288000" rtlCol="0" anchor="ctr"/>
          <a:lstStyle/>
          <a:p>
            <a:pPr algn="ctr">
              <a:spcAft>
                <a:spcPts val="0"/>
              </a:spcAft>
            </a:pPr>
            <a:r>
              <a:rPr lang="en-US" sz="2400" dirty="0" err="1">
                <a:solidFill>
                  <a:schemeClr val="tx1"/>
                </a:solidFill>
              </a:rPr>
              <a:t>HybridCache</a:t>
            </a:r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52BCE35-DEB3-8588-588A-21401B138813}"/>
              </a:ext>
            </a:extLst>
          </p:cNvPr>
          <p:cNvGrpSpPr/>
          <p:nvPr/>
        </p:nvGrpSpPr>
        <p:grpSpPr>
          <a:xfrm>
            <a:off x="2264229" y="6597100"/>
            <a:ext cx="2938312" cy="1753850"/>
            <a:chOff x="1978700" y="6460760"/>
            <a:chExt cx="2263516" cy="175385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5B67912-1FA9-6825-1662-DA064B314535}"/>
                </a:ext>
              </a:extLst>
            </p:cNvPr>
            <p:cNvSpPr/>
            <p:nvPr/>
          </p:nvSpPr>
          <p:spPr>
            <a:xfrm>
              <a:off x="1978702" y="6460760"/>
              <a:ext cx="2263514" cy="17538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88000" rIns="216000" bIns="288000" rtlCol="0" anchor="ctr"/>
            <a:lstStyle/>
            <a:p>
              <a:pPr algn="l">
                <a:spcAft>
                  <a:spcPts val="0"/>
                </a:spcAft>
              </a:pP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71FA114-B8A7-EE99-6534-417B7C4871FC}"/>
                </a:ext>
              </a:extLst>
            </p:cNvPr>
            <p:cNvSpPr txBox="1"/>
            <p:nvPr/>
          </p:nvSpPr>
          <p:spPr>
            <a:xfrm>
              <a:off x="1978701" y="7038313"/>
              <a:ext cx="2263513" cy="4129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 err="1"/>
                <a:t>IDistributedCache</a:t>
              </a:r>
              <a:endParaRPr lang="en-US" sz="2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C4F8CD-F010-2535-8631-A6F909D19AB7}"/>
                </a:ext>
              </a:extLst>
            </p:cNvPr>
            <p:cNvSpPr txBox="1"/>
            <p:nvPr/>
          </p:nvSpPr>
          <p:spPr>
            <a:xfrm>
              <a:off x="1978700" y="7437625"/>
              <a:ext cx="2263513" cy="7198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US" sz="1600" dirty="0"/>
                <a:t>Redis</a:t>
              </a:r>
            </a:p>
            <a:p>
              <a:pPr algn="ctr"/>
              <a:r>
                <a:rPr lang="en-US" sz="1600" dirty="0"/>
                <a:t>SQL</a:t>
              </a:r>
            </a:p>
            <a:p>
              <a:pPr algn="ctr"/>
              <a:r>
                <a:rPr lang="en-US" sz="1600" dirty="0" err="1"/>
                <a:t>NCache</a:t>
              </a:r>
              <a:endParaRPr lang="en-US" sz="16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9397D4A-ECCE-C122-13F8-DB50B30C5F78}"/>
              </a:ext>
            </a:extLst>
          </p:cNvPr>
          <p:cNvGrpSpPr/>
          <p:nvPr/>
        </p:nvGrpSpPr>
        <p:grpSpPr>
          <a:xfrm>
            <a:off x="2264229" y="3898459"/>
            <a:ext cx="2938312" cy="1753850"/>
            <a:chOff x="1978702" y="3822492"/>
            <a:chExt cx="2263516" cy="17538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AD4C51B-AE24-0A55-BFBA-60ACA549F950}"/>
                </a:ext>
              </a:extLst>
            </p:cNvPr>
            <p:cNvSpPr/>
            <p:nvPr/>
          </p:nvSpPr>
          <p:spPr>
            <a:xfrm>
              <a:off x="1978702" y="3822492"/>
              <a:ext cx="2263514" cy="17538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88000" rIns="216000" bIns="288000" rtlCol="0" anchor="ctr"/>
            <a:lstStyle/>
            <a:p>
              <a:pPr algn="l">
                <a:spcAft>
                  <a:spcPts val="0"/>
                </a:spcAft>
              </a:pP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910887-0ECE-D755-969C-3DD8E8A79C65}"/>
                </a:ext>
              </a:extLst>
            </p:cNvPr>
            <p:cNvSpPr txBox="1"/>
            <p:nvPr/>
          </p:nvSpPr>
          <p:spPr>
            <a:xfrm>
              <a:off x="1978705" y="4365873"/>
              <a:ext cx="2263513" cy="4129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 err="1"/>
                <a:t>IMemoryCache</a:t>
              </a:r>
              <a:endParaRPr lang="en-US" sz="24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C0096BE-7F62-04F7-1D61-DEB8D09AE914}"/>
                </a:ext>
              </a:extLst>
            </p:cNvPr>
            <p:cNvSpPr txBox="1"/>
            <p:nvPr/>
          </p:nvSpPr>
          <p:spPr>
            <a:xfrm>
              <a:off x="1978703" y="5144294"/>
              <a:ext cx="2263513" cy="38561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US" sz="1600" dirty="0"/>
                <a:t>App’s memory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9CA4DBD-93E3-31CC-AD0E-EF152879A462}"/>
              </a:ext>
            </a:extLst>
          </p:cNvPr>
          <p:cNvSpPr txBox="1"/>
          <p:nvPr/>
        </p:nvSpPr>
        <p:spPr>
          <a:xfrm>
            <a:off x="8511047" y="6954575"/>
            <a:ext cx="2532384" cy="64310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800" dirty="0"/>
              <a:t>+ Stampede Protection</a:t>
            </a:r>
          </a:p>
          <a:p>
            <a:r>
              <a:rPr lang="en-US" sz="1800" dirty="0"/>
              <a:t>+ Configurable Serialization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5F3732-671D-F816-7075-56D7F1150848}"/>
              </a:ext>
            </a:extLst>
          </p:cNvPr>
          <p:cNvSpPr txBox="1"/>
          <p:nvPr/>
        </p:nvSpPr>
        <p:spPr>
          <a:xfrm>
            <a:off x="2258898" y="6191784"/>
            <a:ext cx="1474486" cy="40923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2800" dirty="0"/>
              <a:t>L2 Cache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2A460A-9178-DB12-B51D-A092623B23CF}"/>
              </a:ext>
            </a:extLst>
          </p:cNvPr>
          <p:cNvSpPr txBox="1"/>
          <p:nvPr/>
        </p:nvSpPr>
        <p:spPr>
          <a:xfrm>
            <a:off x="2258898" y="3485095"/>
            <a:ext cx="1474486" cy="40923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2800" dirty="0"/>
              <a:t>L1 Cache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36F8B1-C12A-A6AD-D1D3-A09D5357456D}"/>
              </a:ext>
            </a:extLst>
          </p:cNvPr>
          <p:cNvSpPr txBox="1"/>
          <p:nvPr/>
        </p:nvSpPr>
        <p:spPr>
          <a:xfrm>
            <a:off x="8360114" y="4697074"/>
            <a:ext cx="2356875" cy="40923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2800" dirty="0"/>
              <a:t>L1 &amp; L2 Cache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8FF746-24A7-AC66-B41A-60A486AF4BF2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5202538" y="4775384"/>
            <a:ext cx="3157576" cy="10285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D60B284-1B65-9A1B-F5B5-A566F7BD068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202541" y="6155114"/>
            <a:ext cx="3157573" cy="13189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lus Sign 27">
            <a:extLst>
              <a:ext uri="{FF2B5EF4-FFF2-40B4-BE49-F238E27FC236}">
                <a16:creationId xmlns:a16="http://schemas.microsoft.com/office/drawing/2014/main" id="{B04F9E09-F73E-C635-5D81-A5019B01A2FA}"/>
              </a:ext>
            </a:extLst>
          </p:cNvPr>
          <p:cNvSpPr/>
          <p:nvPr/>
        </p:nvSpPr>
        <p:spPr>
          <a:xfrm>
            <a:off x="5349459" y="5624351"/>
            <a:ext cx="814560" cy="814560"/>
          </a:xfrm>
          <a:prstGeom prst="mathPlus">
            <a:avLst>
              <a:gd name="adj1" fmla="val 16036"/>
            </a:avLst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88000" tIns="288000" rIns="216000" bIns="288000" rtlCol="0" anchor="ctr"/>
          <a:lstStyle/>
          <a:p>
            <a:pPr algn="l">
              <a:spcAft>
                <a:spcPts val="0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78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07734-1427-482D-9B00-793F04CC46B2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Overview of New .NET 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2ACD55-B9BC-4B0E-8B69-EB374A97C4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/>
              <a:t> </a:t>
            </a:r>
            <a:r>
              <a:rPr lang="ru-RU" b="0"/>
              <a:t>/</a:t>
            </a:r>
            <a:r>
              <a:rPr lang="ru-RU"/>
              <a:t> </a:t>
            </a:r>
            <a:fld id="{49165CBE-C494-7A42-AB39-464FE4BAD852}" type="slidenum">
              <a:rPr lang="en-RU" smtClean="0"/>
              <a:pPr/>
              <a:t>22</a:t>
            </a:fld>
            <a:endParaRPr lang="en-R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28730D-9211-450D-9B37-32C34EE269C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t="6235"/>
          <a:stretch/>
        </p:blipFill>
        <p:spPr>
          <a:xfrm>
            <a:off x="1440000" y="3360316"/>
            <a:ext cx="8602705" cy="514350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682F1-C25D-B7F9-B4B4-905A56A215CD}"/>
              </a:ext>
            </a:extLst>
          </p:cNvPr>
          <p:cNvSpPr txBox="1">
            <a:spLocks/>
          </p:cNvSpPr>
          <p:nvPr/>
        </p:nvSpPr>
        <p:spPr>
          <a:xfrm>
            <a:off x="1439863" y="2660650"/>
            <a:ext cx="15408275" cy="62642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3002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B133"/>
              </a:buClr>
              <a:buFontTx/>
              <a:buNone/>
              <a:defRPr sz="2400" b="0" i="0" kern="1200">
                <a:solidFill>
                  <a:schemeClr val="tx1"/>
                </a:solidFill>
                <a:latin typeface="DA_FuturaPT Book" panose="020B0502020204020303" pitchFamily="34" charset="0"/>
                <a:ea typeface="DA_FuturaPT Book" panose="020B0502020204020303" pitchFamily="34" charset="0"/>
                <a:cs typeface="+mn-cs"/>
              </a:defRPr>
            </a:lvl1pPr>
            <a:lvl2pPr marL="0" indent="0" algn="l" defTabSz="13002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20000"/>
              <a:buFontTx/>
              <a:buNone/>
              <a:defRPr sz="2400" b="0" i="0" kern="1200">
                <a:ln>
                  <a:noFill/>
                </a:ln>
                <a:solidFill>
                  <a:schemeClr val="tx1"/>
                </a:solidFill>
                <a:latin typeface="DA_FuturaPT Demi" panose="020B0502020204020303" pitchFamily="34" charset="77"/>
                <a:ea typeface="DA_FuturaPT Demi" panose="020B0502020204020303" pitchFamily="34" charset="77"/>
                <a:cs typeface="+mn-cs"/>
              </a:defRPr>
            </a:lvl2pPr>
            <a:lvl3pPr marL="396000" indent="-396000" algn="l" defTabSz="13002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DA_FuturaPT Book" panose="020B0502020204020303" pitchFamily="34" charset="0"/>
                <a:ea typeface="DA_FuturaPT Book" panose="020B0502020204020303" pitchFamily="34" charset="0"/>
                <a:cs typeface="+mn-cs"/>
              </a:defRPr>
            </a:lvl3pPr>
            <a:lvl4pPr marL="572400" indent="-396000" algn="l" defTabSz="13002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DA_FuturaPT Book" panose="020B0502020204020303" pitchFamily="34" charset="0"/>
                <a:ea typeface="DA_FuturaPT Book" panose="020B0502020204020303" pitchFamily="34" charset="0"/>
                <a:cs typeface="+mn-cs"/>
              </a:defRPr>
            </a:lvl4pPr>
            <a:lvl5pPr marL="1076400" indent="-396000" algn="l" defTabSz="13002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8994988" algn="l"/>
              </a:tabLst>
              <a:defRPr sz="1800" b="0" i="0" kern="1200">
                <a:solidFill>
                  <a:schemeClr val="tx1"/>
                </a:solidFill>
                <a:latin typeface="+mn-lt"/>
                <a:ea typeface="DA_FuturaPT Book" panose="020B0502020204020303" pitchFamily="34" charset="0"/>
                <a:cs typeface="+mn-cs"/>
              </a:defRPr>
            </a:lvl5pPr>
            <a:lvl6pPr marL="342900" indent="-342900" algn="l" defTabSz="13002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400" b="0" i="0" kern="1200">
                <a:solidFill>
                  <a:schemeClr val="tx1"/>
                </a:solidFill>
                <a:latin typeface="DA_FuturaPT Medium" panose="020B0502020204020303" pitchFamily="34" charset="77"/>
                <a:ea typeface="DA_FuturaPT Medium" panose="020B0502020204020303" pitchFamily="34" charset="77"/>
                <a:cs typeface="+mn-cs"/>
              </a:defRPr>
            </a:lvl6pPr>
            <a:lvl7pPr marL="0" indent="0" algn="l" defTabSz="13002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0" indent="-324000" algn="l" defTabSz="13002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13002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New </a:t>
            </a:r>
            <a:r>
              <a:rPr lang="en-US" dirty="0" err="1"/>
              <a:t>HybridCache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571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94BF75-1725-4845-9575-12CCD6DF20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/>
              <a:t> </a:t>
            </a:r>
            <a:r>
              <a:rPr lang="ru-RU" b="0"/>
              <a:t>/</a:t>
            </a:r>
            <a:r>
              <a:rPr lang="ru-RU"/>
              <a:t> </a:t>
            </a:r>
            <a:fld id="{49165CBE-C494-7A42-AB39-464FE4BAD852}" type="slidenum">
              <a:rPr lang="en-RU" smtClean="0"/>
              <a:pPr/>
              <a:t>23</a:t>
            </a:fld>
            <a:endParaRPr lang="en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FA0514-6E97-48BD-8EF7-D202E1E1653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en-US" dirty="0"/>
              <a:t>New LINQ methods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4CEBA9-E33A-4EB4-B8BF-FE4944FA3D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62"/>
          <a:stretch/>
        </p:blipFill>
        <p:spPr>
          <a:xfrm>
            <a:off x="1439862" y="3521780"/>
            <a:ext cx="8489970" cy="429768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9BCA7F6-6D3A-5EFE-175A-4927F3DFF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1080001"/>
            <a:ext cx="11917225" cy="896438"/>
          </a:xfrm>
          <a:noFill/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Overview of New .NET 9</a:t>
            </a:r>
          </a:p>
        </p:txBody>
      </p:sp>
    </p:spTree>
    <p:extLst>
      <p:ext uri="{BB962C8B-B14F-4D97-AF65-F5344CB8AC3E}">
        <p14:creationId xmlns:p14="http://schemas.microsoft.com/office/powerpoint/2010/main" val="2848445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9D09F6-2F91-4EFB-9BE4-C79F4BB24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/>
              <a:t> </a:t>
            </a:r>
            <a:r>
              <a:rPr lang="ru-RU" b="0"/>
              <a:t>/</a:t>
            </a:r>
            <a:r>
              <a:rPr lang="ru-RU"/>
              <a:t> </a:t>
            </a:r>
            <a:fld id="{49165CBE-C494-7A42-AB39-464FE4BAD852}" type="slidenum">
              <a:rPr lang="en-RU" smtClean="0"/>
              <a:pPr/>
              <a:t>24</a:t>
            </a:fld>
            <a:endParaRPr lang="en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54BFE3-9D05-4941-9F75-A186E951266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en-US" dirty="0"/>
              <a:t>C# 13 Params Collection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D1986E-07D5-44AD-8650-A41F9B9FB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83" b="95517" l="1000" r="98200">
                        <a14:foregroundMark x1="50600" y1="41034" x2="50600" y2="41034"/>
                        <a14:foregroundMark x1="57800" y1="16552" x2="57800" y2="16552"/>
                        <a14:foregroundMark x1="66200" y1="22759" x2="66200" y2="22759"/>
                        <a14:foregroundMark x1="63000" y1="4483" x2="63000" y2="4483"/>
                        <a14:foregroundMark x1="7200" y1="31034" x2="7200" y2="31034"/>
                        <a14:foregroundMark x1="1000" y1="35172" x2="1000" y2="35172"/>
                        <a14:foregroundMark x1="82000" y1="68966" x2="82000" y2="68966"/>
                        <a14:foregroundMark x1="93600" y1="65517" x2="93600" y2="65517"/>
                        <a14:foregroundMark x1="53000" y1="90000" x2="53000" y2="90000"/>
                        <a14:foregroundMark x1="44000" y1="93793" x2="44000" y2="93793"/>
                        <a14:foregroundMark x1="71800" y1="87586" x2="71800" y2="87586"/>
                        <a14:foregroundMark x1="89600" y1="89655" x2="89600" y2="89655"/>
                        <a14:foregroundMark x1="98200" y1="91034" x2="98200" y2="91034"/>
                        <a14:foregroundMark x1="41800" y1="73103" x2="41800" y2="73103"/>
                        <a14:foregroundMark x1="41800" y1="70345" x2="41800" y2="70345"/>
                        <a14:foregroundMark x1="43200" y1="68966" x2="43200" y2="68966"/>
                        <a14:foregroundMark x1="54400" y1="70000" x2="54400" y2="70000"/>
                        <a14:foregroundMark x1="32200" y1="80690" x2="32200" y2="80690"/>
                        <a14:foregroundMark x1="68200" y1="92069" x2="68200" y2="92069"/>
                        <a14:foregroundMark x1="80800" y1="90690" x2="80800" y2="90690"/>
                        <a14:foregroundMark x1="83800" y1="95517" x2="83800" y2="95517"/>
                        <a14:backgroundMark x1="41800" y1="48621" x2="41800" y2="48621"/>
                      </a14:backgroundRemoval>
                    </a14:imgEffect>
                  </a14:imgLayer>
                </a14:imgProps>
              </a:ext>
            </a:extLst>
          </a:blip>
          <a:srcRect r="30112" b="51281"/>
          <a:stretch/>
        </p:blipFill>
        <p:spPr>
          <a:xfrm>
            <a:off x="1440000" y="3621607"/>
            <a:ext cx="7578273" cy="306400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6554B90-E38E-FD0B-AD8F-E2FEA2729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1080001"/>
            <a:ext cx="11917225" cy="896438"/>
          </a:xfrm>
          <a:noFill/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Overview of New .NET 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65935C-CED8-2DE1-5232-43ABC9B01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83" b="95517" l="1000" r="98200">
                        <a14:foregroundMark x1="50600" y1="41034" x2="50600" y2="41034"/>
                        <a14:foregroundMark x1="57800" y1="16552" x2="57800" y2="16552"/>
                        <a14:foregroundMark x1="66200" y1="22759" x2="66200" y2="22759"/>
                        <a14:foregroundMark x1="63000" y1="4483" x2="63000" y2="4483"/>
                        <a14:foregroundMark x1="7200" y1="31034" x2="7200" y2="31034"/>
                        <a14:foregroundMark x1="1000" y1="35172" x2="1000" y2="35172"/>
                        <a14:foregroundMark x1="82000" y1="68966" x2="82000" y2="68966"/>
                        <a14:foregroundMark x1="93600" y1="65517" x2="93600" y2="65517"/>
                        <a14:foregroundMark x1="53000" y1="90000" x2="53000" y2="90000"/>
                        <a14:foregroundMark x1="44000" y1="93793" x2="44000" y2="93793"/>
                        <a14:foregroundMark x1="71800" y1="87586" x2="71800" y2="87586"/>
                        <a14:foregroundMark x1="89600" y1="89655" x2="89600" y2="89655"/>
                        <a14:foregroundMark x1="98200" y1="91034" x2="98200" y2="91034"/>
                        <a14:foregroundMark x1="41800" y1="73103" x2="41800" y2="73103"/>
                        <a14:foregroundMark x1="41800" y1="70345" x2="41800" y2="70345"/>
                        <a14:foregroundMark x1="43200" y1="68966" x2="43200" y2="68966"/>
                        <a14:foregroundMark x1="54400" y1="70000" x2="54400" y2="70000"/>
                        <a14:foregroundMark x1="32200" y1="80690" x2="32200" y2="80690"/>
                        <a14:foregroundMark x1="68200" y1="92069" x2="68200" y2="92069"/>
                        <a14:foregroundMark x1="80800" y1="90690" x2="80800" y2="90690"/>
                        <a14:foregroundMark x1="83800" y1="95517" x2="83800" y2="95517"/>
                        <a14:backgroundMark x1="41800" y1="48621" x2="41800" y2="48621"/>
                      </a14:backgroundRemoval>
                    </a14:imgEffect>
                  </a14:imgLayer>
                </a14:imgProps>
              </a:ext>
            </a:extLst>
          </a:blip>
          <a:srcRect l="30112" t="47749"/>
          <a:stretch/>
        </p:blipFill>
        <p:spPr>
          <a:xfrm>
            <a:off x="9269729" y="3486695"/>
            <a:ext cx="7066008" cy="306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896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09F353-7E64-4D25-AC11-A3161AA06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/>
              <a:t> </a:t>
            </a:r>
            <a:r>
              <a:rPr lang="ru-RU" b="0"/>
              <a:t>/</a:t>
            </a:r>
            <a:r>
              <a:rPr lang="ru-RU"/>
              <a:t> </a:t>
            </a:r>
            <a:fld id="{49165CBE-C494-7A42-AB39-464FE4BAD852}" type="slidenum">
              <a:rPr lang="en-RU" smtClean="0"/>
              <a:pPr/>
              <a:t>25</a:t>
            </a:fld>
            <a:endParaRPr lang="en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BEEA6-4015-44A5-91B6-E0C46121279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en-US" dirty="0"/>
              <a:t>C# 13 New Lock Class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21C37C-DE98-4F89-9518-D09915B41F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78"/>
          <a:stretch/>
        </p:blipFill>
        <p:spPr>
          <a:xfrm>
            <a:off x="1440000" y="3795409"/>
            <a:ext cx="7360388" cy="305189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8104E34-24E8-12F1-CCCD-EE219055A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1080001"/>
            <a:ext cx="11917225" cy="896438"/>
          </a:xfrm>
          <a:noFill/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Overview of New .NET 9</a:t>
            </a:r>
          </a:p>
        </p:txBody>
      </p:sp>
    </p:spTree>
    <p:extLst>
      <p:ext uri="{BB962C8B-B14F-4D97-AF65-F5344CB8AC3E}">
        <p14:creationId xmlns:p14="http://schemas.microsoft.com/office/powerpoint/2010/main" val="2968178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63E3ED-DEBF-41D3-87E3-A481C7A10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/>
              <a:t> </a:t>
            </a:r>
            <a:r>
              <a:rPr lang="ru-RU" b="0"/>
              <a:t>/</a:t>
            </a:r>
            <a:r>
              <a:rPr lang="ru-RU"/>
              <a:t> </a:t>
            </a:r>
            <a:fld id="{49165CBE-C494-7A42-AB39-464FE4BAD852}" type="slidenum">
              <a:rPr lang="en-RU" smtClean="0"/>
              <a:pPr/>
              <a:t>26</a:t>
            </a:fld>
            <a:endParaRPr lang="en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848453-836F-480E-A842-A8EAF8BF034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40000" y="2660650"/>
            <a:ext cx="15408275" cy="6264275"/>
          </a:xfrm>
        </p:spPr>
        <p:txBody>
          <a:bodyPr vert="horz" lIns="0" tIns="0" rIns="0" bIns="0" rtlCol="0">
            <a:noAutofit/>
          </a:bodyPr>
          <a:lstStyle/>
          <a:p>
            <a:r>
              <a:rPr lang="en-US" dirty="0"/>
              <a:t>C# 13 Partial Properties</a:t>
            </a:r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5FC96C-57EA-4E99-A594-E5FCACECE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0" y="3889146"/>
            <a:ext cx="7360920" cy="251029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79B38DA-29C0-0445-1646-96977A635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1080001"/>
            <a:ext cx="11917225" cy="896438"/>
          </a:xfrm>
          <a:noFill/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Overview of New .NET 9</a:t>
            </a:r>
          </a:p>
        </p:txBody>
      </p:sp>
    </p:spTree>
    <p:extLst>
      <p:ext uri="{BB962C8B-B14F-4D97-AF65-F5344CB8AC3E}">
        <p14:creationId xmlns:p14="http://schemas.microsoft.com/office/powerpoint/2010/main" val="2927574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FA5C6-9867-429D-94CC-0B6418CACBFE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Overview of </a:t>
            </a:r>
            <a:r>
              <a:rPr lang="uk-UA" dirty="0"/>
              <a:t>.</a:t>
            </a:r>
            <a:r>
              <a:rPr lang="en-US" dirty="0"/>
              <a:t>NET ASPIRE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88C9C-5F93-45FA-B62C-0C4A24803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/>
              <a:t> </a:t>
            </a:r>
            <a:r>
              <a:rPr lang="ru-RU" b="0"/>
              <a:t>/</a:t>
            </a:r>
            <a:r>
              <a:rPr lang="ru-RU"/>
              <a:t> </a:t>
            </a:r>
            <a:fld id="{49165CBE-C494-7A42-AB39-464FE4BAD852}" type="slidenum">
              <a:rPr lang="en-RU" smtClean="0"/>
              <a:pPr/>
              <a:t>27</a:t>
            </a:fld>
            <a:endParaRPr lang="en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A8FD57-8DF7-4911-8895-F6454B906E1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828274" y="2660650"/>
            <a:ext cx="12631453" cy="626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72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DDE8D-FE3A-4C74-B334-3836D4FEDF2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Overview of </a:t>
            </a:r>
            <a:r>
              <a:rPr lang="uk-UA" dirty="0"/>
              <a:t>.</a:t>
            </a:r>
            <a:r>
              <a:rPr lang="en-US" dirty="0"/>
              <a:t>NET ASPIRE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1F8D31-7760-405A-9BD6-F5D4A5A92B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/>
              <a:t> </a:t>
            </a:r>
            <a:r>
              <a:rPr lang="ru-RU" b="0"/>
              <a:t>/</a:t>
            </a:r>
            <a:r>
              <a:rPr lang="ru-RU"/>
              <a:t> </a:t>
            </a:r>
            <a:fld id="{49165CBE-C494-7A42-AB39-464FE4BAD852}" type="slidenum">
              <a:rPr lang="en-RU" smtClean="0"/>
              <a:pPr/>
              <a:t>28</a:t>
            </a:fld>
            <a:endParaRPr lang="en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A8947-5950-412E-8555-076615966BB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439863" y="2910987"/>
            <a:ext cx="15408275" cy="57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684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4F5D5-22EE-4F95-8D3E-17A22532381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 err="1"/>
              <a:t>GraphQL</a:t>
            </a:r>
            <a:r>
              <a:rPr lang="en-US" dirty="0"/>
              <a:t> and</a:t>
            </a:r>
            <a:r>
              <a:rPr lang="uk-UA" dirty="0"/>
              <a:t> .</a:t>
            </a:r>
            <a:r>
              <a:rPr lang="en-US" dirty="0"/>
              <a:t>NET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2E82D5-C934-464F-805D-C2D988EA50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/>
              <a:t> </a:t>
            </a:r>
            <a:r>
              <a:rPr lang="ru-RU" b="0"/>
              <a:t>/</a:t>
            </a:r>
            <a:r>
              <a:rPr lang="ru-RU"/>
              <a:t> </a:t>
            </a:r>
            <a:fld id="{49165CBE-C494-7A42-AB39-464FE4BAD852}" type="slidenum">
              <a:rPr lang="en-RU" smtClean="0"/>
              <a:pPr/>
              <a:t>29</a:t>
            </a:fld>
            <a:endParaRPr lang="en-RU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4A8B2C76-3F63-48EA-A163-4294832C6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0" y="2660650"/>
            <a:ext cx="4365714" cy="487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489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30A990-8700-1BEC-609C-3726B4E244DE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AI-Friendly Calendar!</a:t>
            </a:r>
            <a:endParaRPr lang="en-I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496E564-B8AF-43C3-BA31-2B92C522886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2660649"/>
            <a:ext cx="6264275" cy="62642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11B9BD-AC92-BFEF-0598-FB233026DF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16225" y="9104312"/>
            <a:ext cx="1331912" cy="504825"/>
          </a:xfrm>
        </p:spPr>
        <p:txBody>
          <a:bodyPr/>
          <a:lstStyle/>
          <a:p>
            <a:r>
              <a:rPr lang="ru-RU"/>
              <a:t> </a:t>
            </a:r>
            <a:r>
              <a:rPr lang="ru-RU" b="0"/>
              <a:t>/</a:t>
            </a:r>
            <a:r>
              <a:rPr lang="ru-RU"/>
              <a:t> </a:t>
            </a:r>
            <a:fld id="{49165CBE-C494-7A42-AB39-464FE4BAD852}" type="slidenum">
              <a:rPr lang="en-RU" smtClean="0"/>
              <a:pPr/>
              <a:t>3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7911826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5C623-64C3-4C97-8236-F7F87D862D5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 err="1"/>
              <a:t>GraphQL</a:t>
            </a:r>
            <a:r>
              <a:rPr lang="en-US" dirty="0"/>
              <a:t> vs. REST API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1FDB53-EC0B-4F4A-8074-48CC7F2109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/>
              <a:t> </a:t>
            </a:r>
            <a:r>
              <a:rPr lang="ru-RU" b="0"/>
              <a:t>/</a:t>
            </a:r>
            <a:r>
              <a:rPr lang="ru-RU"/>
              <a:t> </a:t>
            </a:r>
            <a:fld id="{49165CBE-C494-7A42-AB39-464FE4BAD852}" type="slidenum">
              <a:rPr lang="en-RU" smtClean="0"/>
              <a:pPr/>
              <a:t>30</a:t>
            </a:fld>
            <a:endParaRPr lang="en-RU" dirty="0"/>
          </a:p>
        </p:txBody>
      </p:sp>
      <p:pic>
        <p:nvPicPr>
          <p:cNvPr id="6" name="Picture 2" descr="Image preview">
            <a:extLst>
              <a:ext uri="{FF2B5EF4-FFF2-40B4-BE49-F238E27FC236}">
                <a16:creationId xmlns:a16="http://schemas.microsoft.com/office/drawing/2014/main" id="{9A40DDE0-486E-4918-A2DF-8F3B659312B7}"/>
              </a:ext>
            </a:extLst>
          </p:cNvPr>
          <p:cNvPicPr>
            <a:picLocks noGrp="1" noChangeAspect="1" noChangeArrowheads="1" noCrop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000" y="2760361"/>
            <a:ext cx="4879962" cy="634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C91183C-DEE9-F9EE-48C2-06F54E63F269}"/>
              </a:ext>
            </a:extLst>
          </p:cNvPr>
          <p:cNvSpPr/>
          <p:nvPr/>
        </p:nvSpPr>
        <p:spPr>
          <a:xfrm>
            <a:off x="6565867" y="2952491"/>
            <a:ext cx="11109357" cy="405164"/>
          </a:xfrm>
          <a:prstGeom prst="rect">
            <a:avLst/>
          </a:prstGeom>
          <a:solidFill>
            <a:srgbClr val="ECF6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88000" tIns="288000" rIns="216000" bIns="288000" rtlCol="0" anchor="ctr"/>
          <a:lstStyle/>
          <a:p>
            <a:pPr algn="l">
              <a:spcAft>
                <a:spcPts val="0"/>
              </a:spcAft>
            </a:pPr>
            <a:r>
              <a:rPr lang="en-US" sz="2400" dirty="0">
                <a:solidFill>
                  <a:sysClr val="windowText" lastClr="000000"/>
                </a:solidFill>
              </a:rPr>
              <a:t>REST API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876E21-F786-8866-F40A-C99FB84A6768}"/>
              </a:ext>
            </a:extLst>
          </p:cNvPr>
          <p:cNvSpPr/>
          <p:nvPr/>
        </p:nvSpPr>
        <p:spPr>
          <a:xfrm>
            <a:off x="6574987" y="6096551"/>
            <a:ext cx="11100237" cy="362730"/>
          </a:xfrm>
          <a:prstGeom prst="rect">
            <a:avLst/>
          </a:prstGeom>
          <a:solidFill>
            <a:srgbClr val="F9F4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88000" tIns="288000" rIns="216000" bIns="288000" rtlCol="0" anchor="ctr"/>
          <a:lstStyle/>
          <a:p>
            <a:pPr algn="l">
              <a:spcAft>
                <a:spcPts val="0"/>
              </a:spcAft>
            </a:pPr>
            <a:r>
              <a:rPr lang="en-US" sz="2400" dirty="0" err="1">
                <a:solidFill>
                  <a:schemeClr val="tx1"/>
                </a:solidFill>
              </a:rPr>
              <a:t>GraphQL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93C6C2-E008-D248-D7EF-4F2488F1EE37}"/>
              </a:ext>
            </a:extLst>
          </p:cNvPr>
          <p:cNvSpPr/>
          <p:nvPr/>
        </p:nvSpPr>
        <p:spPr>
          <a:xfrm>
            <a:off x="6574987" y="3514476"/>
            <a:ext cx="2226113" cy="24100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88000" tIns="288000" rIns="216000" bIns="288000" rtlCol="0" anchor="ctr"/>
          <a:lstStyle/>
          <a:p>
            <a:pPr algn="l">
              <a:spcAft>
                <a:spcPts val="0"/>
              </a:spcAft>
            </a:pPr>
            <a:r>
              <a:rPr lang="en-US" sz="2000" dirty="0">
                <a:solidFill>
                  <a:schemeClr val="tx1"/>
                </a:solidFill>
              </a:rPr>
              <a:t>Each endpoint is responsible for a specific resource. Uses HTTP methods (GET, POST, PUT, DELETE).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72899B-A1F1-E660-93A4-B80F05323662}"/>
              </a:ext>
            </a:extLst>
          </p:cNvPr>
          <p:cNvSpPr/>
          <p:nvPr/>
        </p:nvSpPr>
        <p:spPr>
          <a:xfrm>
            <a:off x="6574987" y="6583901"/>
            <a:ext cx="2226113" cy="2410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88000" tIns="288000" rIns="216000" bIns="288000" rtlCol="0" anchor="ctr"/>
          <a:lstStyle/>
          <a:p>
            <a:pPr algn="l">
              <a:spcAft>
                <a:spcPts val="0"/>
              </a:spcAft>
            </a:pPr>
            <a:r>
              <a:rPr lang="en-US" sz="2000" dirty="0">
                <a:solidFill>
                  <a:schemeClr val="tx1"/>
                </a:solidFill>
              </a:rPr>
              <a:t>One endpoint for all requests, the client forms a request for his needs.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A6F584-F094-5C05-CE6A-1DB3F28B82F3}"/>
              </a:ext>
            </a:extLst>
          </p:cNvPr>
          <p:cNvSpPr/>
          <p:nvPr/>
        </p:nvSpPr>
        <p:spPr>
          <a:xfrm>
            <a:off x="8989013" y="3510298"/>
            <a:ext cx="2156272" cy="24100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88000" tIns="288000" rIns="216000" bIns="288000" rtlCol="0" anchor="ctr"/>
          <a:lstStyle/>
          <a:p>
            <a:pPr algn="l">
              <a:spcAft>
                <a:spcPts val="0"/>
              </a:spcAft>
            </a:pPr>
            <a:r>
              <a:rPr lang="en-US" sz="2000" dirty="0">
                <a:solidFill>
                  <a:schemeClr val="tx1"/>
                </a:solidFill>
              </a:rPr>
              <a:t>Different data requires multiple queries to different endpoints.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185783-9FC0-EA03-45D1-C972DF5175C1}"/>
              </a:ext>
            </a:extLst>
          </p:cNvPr>
          <p:cNvSpPr/>
          <p:nvPr/>
        </p:nvSpPr>
        <p:spPr>
          <a:xfrm>
            <a:off x="8955769" y="6583901"/>
            <a:ext cx="2226113" cy="23778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88000" tIns="288000" rIns="216000" bIns="288000" rtlCol="0" anchor="ctr"/>
          <a:lstStyle/>
          <a:p>
            <a:pPr algn="l">
              <a:spcAft>
                <a:spcPts val="0"/>
              </a:spcAft>
            </a:pPr>
            <a:r>
              <a:rPr lang="en-US" sz="2000" dirty="0">
                <a:solidFill>
                  <a:schemeClr val="tx1"/>
                </a:solidFill>
              </a:rPr>
              <a:t>Several queries are combined into one, the data is selected selectively.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5283C4-21E5-4015-FF13-9E2FB63A0C43}"/>
              </a:ext>
            </a:extLst>
          </p:cNvPr>
          <p:cNvSpPr/>
          <p:nvPr/>
        </p:nvSpPr>
        <p:spPr>
          <a:xfrm>
            <a:off x="11337906" y="3514475"/>
            <a:ext cx="2156272" cy="24100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88000" tIns="288000" rIns="216000" bIns="288000" rtlCol="0" anchor="ctr"/>
          <a:lstStyle/>
          <a:p>
            <a:pPr algn="l">
              <a:spcAft>
                <a:spcPts val="0"/>
              </a:spcAft>
            </a:pPr>
            <a:r>
              <a:rPr lang="en-US" sz="2000" dirty="0">
                <a:solidFill>
                  <a:schemeClr val="tx1"/>
                </a:solidFill>
              </a:rPr>
              <a:t>Returns a fixed set of data, even if only a portion is needed.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B393A5-4BDA-A1DC-0E57-6237120A08C9}"/>
              </a:ext>
            </a:extLst>
          </p:cNvPr>
          <p:cNvSpPr/>
          <p:nvPr/>
        </p:nvSpPr>
        <p:spPr>
          <a:xfrm>
            <a:off x="11336551" y="6576331"/>
            <a:ext cx="2226112" cy="23660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88000" tIns="288000" rIns="216000" bIns="288000" rtlCol="0" anchor="ctr"/>
          <a:lstStyle/>
          <a:p>
            <a:pPr algn="l">
              <a:spcAft>
                <a:spcPts val="0"/>
              </a:spcAft>
            </a:pPr>
            <a:r>
              <a:rPr lang="en-US" sz="2000" dirty="0">
                <a:solidFill>
                  <a:schemeClr val="tx1"/>
                </a:solidFill>
              </a:rPr>
              <a:t>The client requests only those fields that are needed, without unnecessary data.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F5F28B-6C28-C4E1-154C-91AF2307FDCD}"/>
              </a:ext>
            </a:extLst>
          </p:cNvPr>
          <p:cNvSpPr/>
          <p:nvPr/>
        </p:nvSpPr>
        <p:spPr>
          <a:xfrm>
            <a:off x="13682091" y="3514476"/>
            <a:ext cx="1903975" cy="24100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88000" tIns="288000" rIns="216000" bIns="288000" rtlCol="0" anchor="ctr"/>
          <a:lstStyle/>
          <a:p>
            <a:pPr algn="l">
              <a:spcAft>
                <a:spcPts val="0"/>
              </a:spcAft>
            </a:pPr>
            <a:r>
              <a:rPr lang="en-US" sz="2000" dirty="0">
                <a:solidFill>
                  <a:schemeClr val="tx1"/>
                </a:solidFill>
              </a:rPr>
              <a:t>Passes all endpoint data, even if the client only needs a few fields.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5EFDD3-E9D0-47EE-E14D-E17D4D1D7815}"/>
              </a:ext>
            </a:extLst>
          </p:cNvPr>
          <p:cNvSpPr/>
          <p:nvPr/>
        </p:nvSpPr>
        <p:spPr>
          <a:xfrm>
            <a:off x="13717333" y="6589814"/>
            <a:ext cx="1903975" cy="2366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88000" tIns="288000" rIns="216000" bIns="288000" rtlCol="0" anchor="ctr"/>
          <a:lstStyle/>
          <a:p>
            <a:pPr algn="l">
              <a:spcAft>
                <a:spcPts val="0"/>
              </a:spcAft>
            </a:pPr>
            <a:r>
              <a:rPr lang="en-US" sz="2000" dirty="0">
                <a:solidFill>
                  <a:schemeClr val="tx1"/>
                </a:solidFill>
              </a:rPr>
              <a:t>Passes only the requested fields, which reduces the amount of data.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547FDF-CFFA-8D6C-F080-695A399CD41E}"/>
              </a:ext>
            </a:extLst>
          </p:cNvPr>
          <p:cNvSpPr/>
          <p:nvPr/>
        </p:nvSpPr>
        <p:spPr>
          <a:xfrm>
            <a:off x="15771250" y="3514475"/>
            <a:ext cx="1903975" cy="24100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88000" tIns="288000" rIns="216000" bIns="288000" rtlCol="0" anchor="ctr"/>
          <a:lstStyle/>
          <a:p>
            <a:pPr algn="l">
              <a:spcAft>
                <a:spcPts val="0"/>
              </a:spcAft>
            </a:pPr>
            <a:r>
              <a:rPr lang="en-US" sz="2000" dirty="0">
                <a:solidFill>
                  <a:schemeClr val="tx1"/>
                </a:solidFill>
              </a:rPr>
              <a:t>There is no hard typing, changes to the server can affect clients.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ED4D6B-121A-9CDD-E8BD-1AC1FCB831C3}"/>
              </a:ext>
            </a:extLst>
          </p:cNvPr>
          <p:cNvSpPr/>
          <p:nvPr/>
        </p:nvSpPr>
        <p:spPr>
          <a:xfrm>
            <a:off x="15771249" y="6562048"/>
            <a:ext cx="1903975" cy="2366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88000" tIns="288000" rIns="216000" bIns="288000" rtlCol="0" anchor="ctr"/>
          <a:lstStyle/>
          <a:p>
            <a:pPr algn="l">
              <a:spcAft>
                <a:spcPts val="0"/>
              </a:spcAft>
            </a:pPr>
            <a:r>
              <a:rPr lang="en-US" sz="2000" dirty="0">
                <a:solidFill>
                  <a:schemeClr val="tx1"/>
                </a:solidFill>
              </a:rPr>
              <a:t>A well-defined scheme with the verification of requests and responses.</a:t>
            </a:r>
          </a:p>
        </p:txBody>
      </p:sp>
    </p:spTree>
    <p:extLst>
      <p:ext uri="{BB962C8B-B14F-4D97-AF65-F5344CB8AC3E}">
        <p14:creationId xmlns:p14="http://schemas.microsoft.com/office/powerpoint/2010/main" val="1646038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B98E3-2952-4DDC-B9F8-30038F1E754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 err="1"/>
              <a:t>gRPC</a:t>
            </a:r>
            <a:r>
              <a:rPr lang="en-US" dirty="0"/>
              <a:t> on .NET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C3B61D-66C8-4CA8-9B65-69C97E338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/>
              <a:t> </a:t>
            </a:r>
            <a:r>
              <a:rPr lang="ru-RU" b="0"/>
              <a:t>/</a:t>
            </a:r>
            <a:r>
              <a:rPr lang="ru-RU"/>
              <a:t> </a:t>
            </a:r>
            <a:fld id="{49165CBE-C494-7A42-AB39-464FE4BAD852}" type="slidenum">
              <a:rPr lang="en-RU" smtClean="0"/>
              <a:pPr/>
              <a:t>31</a:t>
            </a:fld>
            <a:endParaRPr lang="en-R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A933E4-129A-4843-8F9B-0F7F93728A0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405129" y="3404922"/>
            <a:ext cx="5601782" cy="4246707"/>
          </a:xfrm>
        </p:spPr>
      </p:pic>
    </p:spTree>
    <p:extLst>
      <p:ext uri="{BB962C8B-B14F-4D97-AF65-F5344CB8AC3E}">
        <p14:creationId xmlns:p14="http://schemas.microsoft.com/office/powerpoint/2010/main" val="714702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7D8F7-5C9D-4C49-A2FE-8F733C1FD99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Artificial Intelligence and .NET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28F052-2A9F-4604-BA37-B1DFECBEF7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/>
              <a:t> </a:t>
            </a:r>
            <a:r>
              <a:rPr lang="ru-RU" b="0"/>
              <a:t>/</a:t>
            </a:r>
            <a:r>
              <a:rPr lang="ru-RU"/>
              <a:t> </a:t>
            </a:r>
            <a:fld id="{49165CBE-C494-7A42-AB39-464FE4BAD852}" type="slidenum">
              <a:rPr lang="en-RU" smtClean="0"/>
              <a:pPr/>
              <a:t>32</a:t>
            </a:fld>
            <a:endParaRPr lang="en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8ED85B-1582-4C3E-9A5B-BF1150DEBF8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145263" y="2660650"/>
            <a:ext cx="11997474" cy="626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957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15B7B-0E6E-4DBC-BBEE-79FB056E4D42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Artificial Intelligence and .NET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8CBD99-138C-4C85-9C6C-780986303C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/>
              <a:t> </a:t>
            </a:r>
            <a:r>
              <a:rPr lang="ru-RU" b="0"/>
              <a:t>/</a:t>
            </a:r>
            <a:r>
              <a:rPr lang="ru-RU"/>
              <a:t> </a:t>
            </a:r>
            <a:fld id="{49165CBE-C494-7A42-AB39-464FE4BAD852}" type="slidenum">
              <a:rPr lang="en-RU" smtClean="0"/>
              <a:pPr/>
              <a:t>33</a:t>
            </a:fld>
            <a:endParaRPr lang="en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CB9548-3291-4F3E-89F8-FB022FFF7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168" y="2946562"/>
            <a:ext cx="9696809" cy="530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382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0C54B-6113-A84C-AAFF-626229C0F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293DEDA-2A0F-E5DD-BBB7-F1549C4E5BA5}"/>
              </a:ext>
            </a:extLst>
          </p:cNvPr>
          <p:cNvSpPr/>
          <p:nvPr/>
        </p:nvSpPr>
        <p:spPr>
          <a:xfrm>
            <a:off x="1440000" y="2808090"/>
            <a:ext cx="12127967" cy="37705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16000" bIns="288000" rtlCol="0" anchor="ctr"/>
          <a:lstStyle/>
          <a:p>
            <a:pPr algn="l">
              <a:spcAft>
                <a:spcPts val="0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1D34EADA-07DD-9A69-637E-BE9BACD8CC0B}"/>
              </a:ext>
            </a:extLst>
          </p:cNvPr>
          <p:cNvSpPr/>
          <p:nvPr/>
        </p:nvSpPr>
        <p:spPr>
          <a:xfrm>
            <a:off x="14824472" y="3979894"/>
            <a:ext cx="2243139" cy="45735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16000" bIns="288000" rtlCol="0" anchor="ctr"/>
          <a:lstStyle/>
          <a:p>
            <a:pPr algn="l">
              <a:spcAft>
                <a:spcPts val="0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82A021-9E95-513D-4157-2CF720A1AD32}"/>
              </a:ext>
            </a:extLst>
          </p:cNvPr>
          <p:cNvSpPr/>
          <p:nvPr/>
        </p:nvSpPr>
        <p:spPr>
          <a:xfrm>
            <a:off x="10516790" y="6891609"/>
            <a:ext cx="2609850" cy="15224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16000" bIns="288000" rtlCol="0" anchor="ctr"/>
          <a:lstStyle/>
          <a:p>
            <a:pPr algn="l">
              <a:spcAft>
                <a:spcPts val="0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A79100-A71A-E7EC-7B5B-9379496F61F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MCP, AI, .NET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EC0D3D-DA36-2D5F-4236-E18D0B880D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/>
              <a:t> </a:t>
            </a:r>
            <a:r>
              <a:rPr lang="ru-RU" b="0"/>
              <a:t>/</a:t>
            </a:r>
            <a:r>
              <a:rPr lang="ru-RU"/>
              <a:t> </a:t>
            </a:r>
            <a:fld id="{49165CBE-C494-7A42-AB39-464FE4BAD852}" type="slidenum">
              <a:rPr lang="en-RU" smtClean="0"/>
              <a:pPr/>
              <a:t>34</a:t>
            </a:fld>
            <a:endParaRPr lang="en-RU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F76DC2-AF39-D49A-D002-0E5D685AEA2E}"/>
              </a:ext>
            </a:extLst>
          </p:cNvPr>
          <p:cNvSpPr/>
          <p:nvPr/>
        </p:nvSpPr>
        <p:spPr>
          <a:xfrm>
            <a:off x="1555819" y="4725987"/>
            <a:ext cx="2484300" cy="91281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16000" bIns="288000" rtlCol="0" anchor="ctr"/>
          <a:lstStyle/>
          <a:p>
            <a:pPr algn="ctr">
              <a:spcAft>
                <a:spcPts val="0"/>
              </a:spcAft>
            </a:pPr>
            <a:r>
              <a:rPr lang="en-US" sz="2400" dirty="0">
                <a:solidFill>
                  <a:schemeClr val="tx1"/>
                </a:solidFill>
              </a:rPr>
              <a:t>Host</a:t>
            </a:r>
          </a:p>
          <a:p>
            <a:pPr algn="ctr">
              <a:spcAft>
                <a:spcPts val="0"/>
              </a:spcAft>
            </a:pPr>
            <a:r>
              <a:rPr lang="en-US" sz="2400" dirty="0">
                <a:solidFill>
                  <a:schemeClr val="tx1"/>
                </a:solidFill>
              </a:rPr>
              <a:t>(VS Code, IDEs)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51AD96-7A96-DAFA-0505-4631B9DF45C4}"/>
              </a:ext>
            </a:extLst>
          </p:cNvPr>
          <p:cNvSpPr/>
          <p:nvPr/>
        </p:nvSpPr>
        <p:spPr>
          <a:xfrm>
            <a:off x="4457700" y="4725987"/>
            <a:ext cx="2686050" cy="91281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16000" bIns="288000" rtlCol="0" anchor="ctr"/>
          <a:lstStyle/>
          <a:p>
            <a:pPr algn="ctr">
              <a:spcAft>
                <a:spcPts val="0"/>
              </a:spcAft>
            </a:pPr>
            <a:r>
              <a:rPr lang="en-US" sz="2400" dirty="0">
                <a:solidFill>
                  <a:schemeClr val="tx1"/>
                </a:solidFill>
              </a:rPr>
              <a:t>Client</a:t>
            </a:r>
          </a:p>
          <a:p>
            <a:pPr algn="ctr">
              <a:spcAft>
                <a:spcPts val="0"/>
              </a:spcAft>
            </a:pPr>
            <a:r>
              <a:rPr lang="en-US" sz="2400" dirty="0">
                <a:solidFill>
                  <a:schemeClr val="tx1"/>
                </a:solidFill>
              </a:rPr>
              <a:t>(GitHub Copilot)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D62CF7-3C11-6AAD-08C3-0B3A2B5014F6}"/>
              </a:ext>
            </a:extLst>
          </p:cNvPr>
          <p:cNvSpPr/>
          <p:nvPr/>
        </p:nvSpPr>
        <p:spPr>
          <a:xfrm>
            <a:off x="9089230" y="4879975"/>
            <a:ext cx="2195514" cy="60642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16000" bIns="288000" rtlCol="0" anchor="ctr"/>
          <a:lstStyle/>
          <a:p>
            <a:pPr algn="l">
              <a:spcAft>
                <a:spcPts val="0"/>
              </a:spcAft>
            </a:pPr>
            <a:r>
              <a:rPr lang="en-US" sz="2400" dirty="0">
                <a:solidFill>
                  <a:schemeClr val="tx1"/>
                </a:solidFill>
              </a:rPr>
              <a:t>MCP Server B</a:t>
            </a:r>
          </a:p>
        </p:txBody>
      </p:sp>
      <p:sp>
        <p:nvSpPr>
          <p:cNvPr id="13" name="Flowchart: Magnetic Disk 12">
            <a:extLst>
              <a:ext uri="{FF2B5EF4-FFF2-40B4-BE49-F238E27FC236}">
                <a16:creationId xmlns:a16="http://schemas.microsoft.com/office/drawing/2014/main" id="{3EDBF946-6FD1-E4EA-60BD-6EC52E9C0B67}"/>
              </a:ext>
            </a:extLst>
          </p:cNvPr>
          <p:cNvSpPr/>
          <p:nvPr/>
        </p:nvSpPr>
        <p:spPr>
          <a:xfrm>
            <a:off x="11234738" y="3131742"/>
            <a:ext cx="1681163" cy="1371600"/>
          </a:xfrm>
          <a:prstGeom prst="flowChartMagneticDisk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16000" bIns="288000" rtlCol="0" anchor="ctr"/>
          <a:lstStyle/>
          <a:p>
            <a:pPr algn="l">
              <a:spcAft>
                <a:spcPts val="0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B6704CBB-15FB-5B51-D5AF-BA5A6C250238}"/>
              </a:ext>
            </a:extLst>
          </p:cNvPr>
          <p:cNvSpPr/>
          <p:nvPr/>
        </p:nvSpPr>
        <p:spPr>
          <a:xfrm>
            <a:off x="15105459" y="4512472"/>
            <a:ext cx="1681163" cy="1371600"/>
          </a:xfrm>
          <a:prstGeom prst="flowChartMagneticDisk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16000" bIns="288000" rtlCol="0" anchor="ctr"/>
          <a:lstStyle/>
          <a:p>
            <a:pPr algn="l">
              <a:spcAft>
                <a:spcPts val="0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Flowchart: Magnetic Disk 16">
            <a:extLst>
              <a:ext uri="{FF2B5EF4-FFF2-40B4-BE49-F238E27FC236}">
                <a16:creationId xmlns:a16="http://schemas.microsoft.com/office/drawing/2014/main" id="{3C89D9AC-7662-DCE3-4170-4BD966BFE5E6}"/>
              </a:ext>
            </a:extLst>
          </p:cNvPr>
          <p:cNvSpPr/>
          <p:nvPr/>
        </p:nvSpPr>
        <p:spPr>
          <a:xfrm>
            <a:off x="15459473" y="6957219"/>
            <a:ext cx="1140619" cy="1371600"/>
          </a:xfrm>
          <a:prstGeom prst="flowChartMagneticDisk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16000" bIns="288000" rtlCol="0" anchor="ctr"/>
          <a:lstStyle/>
          <a:p>
            <a:pPr algn="l">
              <a:spcAft>
                <a:spcPts val="0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C276F44-AFBC-9B50-FFDB-3FE28C4651FD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040119" y="5182394"/>
            <a:ext cx="417581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18DE731-486A-1C4D-D2CF-6C2EB65D9E44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7143750" y="5182394"/>
            <a:ext cx="1945480" cy="79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98F4529-9214-A2AB-96B2-5783A2820CF0}"/>
              </a:ext>
            </a:extLst>
          </p:cNvPr>
          <p:cNvCxnSpPr>
            <a:cxnSpLocks/>
            <a:stCxn id="7" idx="3"/>
            <a:endCxn id="16" idx="2"/>
          </p:cNvCxnSpPr>
          <p:nvPr/>
        </p:nvCxnSpPr>
        <p:spPr>
          <a:xfrm>
            <a:off x="11284744" y="5183188"/>
            <a:ext cx="3820715" cy="1508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667333F-53DF-E2BD-56AB-741300744429}"/>
              </a:ext>
            </a:extLst>
          </p:cNvPr>
          <p:cNvCxnSpPr>
            <a:cxnSpLocks/>
            <a:stCxn id="37" idx="3"/>
            <a:endCxn id="17" idx="2"/>
          </p:cNvCxnSpPr>
          <p:nvPr/>
        </p:nvCxnSpPr>
        <p:spPr>
          <a:xfrm flipV="1">
            <a:off x="12956381" y="7643019"/>
            <a:ext cx="2503092" cy="979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5A6D247-52D6-6911-D9DD-9FAE9B0F1DD6}"/>
              </a:ext>
            </a:extLst>
          </p:cNvPr>
          <p:cNvSpPr/>
          <p:nvPr/>
        </p:nvSpPr>
        <p:spPr>
          <a:xfrm>
            <a:off x="10713242" y="7349602"/>
            <a:ext cx="2243139" cy="60642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16000" bIns="288000" rtlCol="0" anchor="ctr"/>
          <a:lstStyle/>
          <a:p>
            <a:pPr algn="l">
              <a:spcAft>
                <a:spcPts val="0"/>
              </a:spcAft>
            </a:pPr>
            <a:r>
              <a:rPr lang="en-US" sz="2400" dirty="0">
                <a:solidFill>
                  <a:schemeClr val="tx1"/>
                </a:solidFill>
              </a:rPr>
              <a:t>Remote Server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B8AA9E-65B4-0565-9EB2-C6A10E7D9D63}"/>
              </a:ext>
            </a:extLst>
          </p:cNvPr>
          <p:cNvSpPr/>
          <p:nvPr/>
        </p:nvSpPr>
        <p:spPr>
          <a:xfrm>
            <a:off x="8110537" y="3514329"/>
            <a:ext cx="2195514" cy="60642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16000" bIns="288000" rtlCol="0" anchor="ctr"/>
          <a:lstStyle/>
          <a:p>
            <a:pPr algn="l">
              <a:spcAft>
                <a:spcPts val="0"/>
              </a:spcAft>
            </a:pPr>
            <a:r>
              <a:rPr lang="en-US" sz="2400" dirty="0">
                <a:solidFill>
                  <a:schemeClr val="tx1"/>
                </a:solidFill>
              </a:rPr>
              <a:t>MCP Server A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5F5F8E2-B1AB-0025-1C74-BD18CF484A04}"/>
              </a:ext>
            </a:extLst>
          </p:cNvPr>
          <p:cNvCxnSpPr>
            <a:cxnSpLocks/>
            <a:stCxn id="49" idx="3"/>
            <a:endCxn id="13" idx="2"/>
          </p:cNvCxnSpPr>
          <p:nvPr/>
        </p:nvCxnSpPr>
        <p:spPr>
          <a:xfrm>
            <a:off x="10306051" y="3817542"/>
            <a:ext cx="928687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E32E4C11-9749-37F9-563B-CEA2D341EA68}"/>
              </a:ext>
            </a:extLst>
          </p:cNvPr>
          <p:cNvSpPr txBox="1"/>
          <p:nvPr/>
        </p:nvSpPr>
        <p:spPr>
          <a:xfrm>
            <a:off x="13444737" y="7490294"/>
            <a:ext cx="1209476" cy="32504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>
              <a:spcAft>
                <a:spcPts val="1200"/>
              </a:spcAft>
            </a:pPr>
            <a:r>
              <a:rPr lang="en-US" sz="2000" dirty="0"/>
              <a:t>Web APIs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35E933C-E9AC-056D-5F0F-660C83B5603B}"/>
              </a:ext>
            </a:extLst>
          </p:cNvPr>
          <p:cNvSpPr txBox="1"/>
          <p:nvPr/>
        </p:nvSpPr>
        <p:spPr>
          <a:xfrm>
            <a:off x="12245379" y="5017890"/>
            <a:ext cx="1170782" cy="32504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>
              <a:spcAft>
                <a:spcPts val="1200"/>
              </a:spcAft>
            </a:pPr>
            <a:r>
              <a:rPr lang="en-US" sz="2000" dirty="0"/>
              <a:t>Web APIs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AF80357-45B2-4F7F-61AA-97D6CC3CA0F7}"/>
              </a:ext>
            </a:extLst>
          </p:cNvPr>
          <p:cNvSpPr txBox="1"/>
          <p:nvPr/>
        </p:nvSpPr>
        <p:spPr>
          <a:xfrm>
            <a:off x="7435612" y="5017890"/>
            <a:ext cx="1424146" cy="32504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>
              <a:spcAft>
                <a:spcPts val="1200"/>
              </a:spcAft>
            </a:pPr>
            <a:r>
              <a:rPr lang="en-US" sz="2000" dirty="0"/>
              <a:t>MCP Protocol</a:t>
            </a:r>
          </a:p>
        </p:txBody>
      </p:sp>
      <p:cxnSp>
        <p:nvCxnSpPr>
          <p:cNvPr id="1027" name="Connector: Elbow 1026">
            <a:extLst>
              <a:ext uri="{FF2B5EF4-FFF2-40B4-BE49-F238E27FC236}">
                <a16:creationId xmlns:a16="http://schemas.microsoft.com/office/drawing/2014/main" id="{1D25FB08-30BB-FD60-69C6-4DCDE46A0C6F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>
          <a:xfrm rot="16200000" flipH="1">
            <a:off x="8184816" y="3254709"/>
            <a:ext cx="1252809" cy="602099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F47B7BD-B703-C899-6476-9CB3137B4559}"/>
              </a:ext>
            </a:extLst>
          </p:cNvPr>
          <p:cNvSpPr txBox="1"/>
          <p:nvPr/>
        </p:nvSpPr>
        <p:spPr>
          <a:xfrm>
            <a:off x="9089230" y="6103936"/>
            <a:ext cx="1959770" cy="32504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>
              <a:spcAft>
                <a:spcPts val="1200"/>
              </a:spcAft>
            </a:pPr>
            <a:r>
              <a:rPr lang="en-US" sz="2000" dirty="0"/>
              <a:t>MCP Protocol (SSE)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D0538B36-1F29-A095-6F33-01B8222FC693}"/>
              </a:ext>
            </a:extLst>
          </p:cNvPr>
          <p:cNvSpPr txBox="1"/>
          <p:nvPr/>
        </p:nvSpPr>
        <p:spPr>
          <a:xfrm>
            <a:off x="15363827" y="7521840"/>
            <a:ext cx="1331912" cy="74790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2000" dirty="0"/>
              <a:t>Remote </a:t>
            </a:r>
          </a:p>
          <a:p>
            <a:pPr algn="ctr"/>
            <a:r>
              <a:rPr lang="en-US" sz="2000" dirty="0"/>
              <a:t>Service C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B08C1E4C-94B7-0516-7532-D7CEBBBF4882}"/>
              </a:ext>
            </a:extLst>
          </p:cNvPr>
          <p:cNvSpPr txBox="1"/>
          <p:nvPr/>
        </p:nvSpPr>
        <p:spPr>
          <a:xfrm>
            <a:off x="15280084" y="5035751"/>
            <a:ext cx="1331912" cy="74790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2000" dirty="0"/>
              <a:t>Local</a:t>
            </a:r>
          </a:p>
          <a:p>
            <a:pPr algn="ctr"/>
            <a:r>
              <a:rPr lang="en-US" sz="2000" dirty="0"/>
              <a:t>Data Source B</a:t>
            </a: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A1F754B0-7863-B95D-4DDC-B11B32780B08}"/>
              </a:ext>
            </a:extLst>
          </p:cNvPr>
          <p:cNvSpPr txBox="1"/>
          <p:nvPr/>
        </p:nvSpPr>
        <p:spPr>
          <a:xfrm>
            <a:off x="11409363" y="3675168"/>
            <a:ext cx="1331912" cy="74790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2000" dirty="0"/>
              <a:t>Local</a:t>
            </a:r>
          </a:p>
          <a:p>
            <a:pPr algn="ctr"/>
            <a:r>
              <a:rPr lang="en-US" sz="2000" dirty="0"/>
              <a:t>Data Source A</a:t>
            </a:r>
          </a:p>
        </p:txBody>
      </p:sp>
      <p:cxnSp>
        <p:nvCxnSpPr>
          <p:cNvPr id="1034" name="Connector: Elbow 1033">
            <a:extLst>
              <a:ext uri="{FF2B5EF4-FFF2-40B4-BE49-F238E27FC236}">
                <a16:creationId xmlns:a16="http://schemas.microsoft.com/office/drawing/2014/main" id="{84232F01-E189-16CC-94A3-8BD39D0C6D03}"/>
              </a:ext>
            </a:extLst>
          </p:cNvPr>
          <p:cNvCxnSpPr>
            <a:cxnSpLocks/>
            <a:stCxn id="6" idx="0"/>
            <a:endCxn id="49" idx="1"/>
          </p:cNvCxnSpPr>
          <p:nvPr/>
        </p:nvCxnSpPr>
        <p:spPr>
          <a:xfrm rot="5400000" flipH="1" flipV="1">
            <a:off x="6501409" y="3116859"/>
            <a:ext cx="908445" cy="2309812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71211C4-C12F-5611-999D-17CF3941A581}"/>
              </a:ext>
            </a:extLst>
          </p:cNvPr>
          <p:cNvSpPr txBox="1"/>
          <p:nvPr/>
        </p:nvSpPr>
        <p:spPr>
          <a:xfrm>
            <a:off x="6300708" y="3657520"/>
            <a:ext cx="1424146" cy="32504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>
              <a:spcAft>
                <a:spcPts val="1200"/>
              </a:spcAft>
            </a:pPr>
            <a:r>
              <a:rPr lang="en-US" sz="2000" dirty="0"/>
              <a:t>MCP Protocol</a:t>
            </a: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6CF4C0E4-07E4-0ADA-A988-3AA2F9D0EABF}"/>
              </a:ext>
            </a:extLst>
          </p:cNvPr>
          <p:cNvSpPr txBox="1"/>
          <p:nvPr/>
        </p:nvSpPr>
        <p:spPr>
          <a:xfrm>
            <a:off x="11135520" y="6891609"/>
            <a:ext cx="1331912" cy="3231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2400" dirty="0">
                <a:latin typeface="DA_FuturaPT Demi" panose="020B0702020204020303" pitchFamily="34" charset="0"/>
              </a:rPr>
              <a:t>Remote</a:t>
            </a:r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D9EFCADF-7E55-7559-60E4-8FD621CC2915}"/>
              </a:ext>
            </a:extLst>
          </p:cNvPr>
          <p:cNvSpPr txBox="1"/>
          <p:nvPr/>
        </p:nvSpPr>
        <p:spPr>
          <a:xfrm>
            <a:off x="6732656" y="2788422"/>
            <a:ext cx="1331912" cy="3231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2400" dirty="0">
                <a:latin typeface="DA_FuturaPT Demi" panose="020B0702020204020303" pitchFamily="34" charset="0"/>
              </a:rPr>
              <a:t>Your computer</a:t>
            </a: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AA2AF4B9-13F0-BD2D-01D5-AC5FEC79E48F}"/>
              </a:ext>
            </a:extLst>
          </p:cNvPr>
          <p:cNvSpPr txBox="1"/>
          <p:nvPr/>
        </p:nvSpPr>
        <p:spPr>
          <a:xfrm>
            <a:off x="15239206" y="4012550"/>
            <a:ext cx="1331912" cy="3231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2400" dirty="0">
                <a:latin typeface="DA_FuturaPT Demi" panose="020B0702020204020303" pitchFamily="34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38421369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56474-F017-4CAC-A69E-D9EB00330EE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Inbox/Outbox Mechanisms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F2192D-32ED-436F-A260-C4C50CB2B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/>
              <a:t> </a:t>
            </a:r>
            <a:r>
              <a:rPr lang="ru-RU" b="0"/>
              <a:t>/</a:t>
            </a:r>
            <a:r>
              <a:rPr lang="ru-RU"/>
              <a:t> </a:t>
            </a:r>
            <a:fld id="{49165CBE-C494-7A42-AB39-464FE4BAD852}" type="slidenum">
              <a:rPr lang="en-RU" smtClean="0"/>
              <a:pPr/>
              <a:t>35</a:t>
            </a:fld>
            <a:endParaRPr lang="en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7E769C-799D-4198-80B4-B7B5276AE20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cover">
            <a:extLst>
              <a:ext uri="{FF2B5EF4-FFF2-40B4-BE49-F238E27FC236}">
                <a16:creationId xmlns:a16="http://schemas.microsoft.com/office/drawing/2014/main" id="{9FF1269A-2AB8-4B1F-864C-8C6BD0E752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3" r="16924"/>
          <a:stretch/>
        </p:blipFill>
        <p:spPr bwMode="auto">
          <a:xfrm>
            <a:off x="4916775" y="2674125"/>
            <a:ext cx="7420130" cy="625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481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22C11C-7674-AD93-081B-D086AB2C8699}"/>
              </a:ext>
            </a:extLst>
          </p:cNvPr>
          <p:cNvSpPr/>
          <p:nvPr/>
        </p:nvSpPr>
        <p:spPr>
          <a:xfrm>
            <a:off x="8768539" y="4571207"/>
            <a:ext cx="6401507" cy="37922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16000" bIns="288000" rtlCol="0" anchor="ctr"/>
          <a:lstStyle/>
          <a:p>
            <a:pPr algn="l">
              <a:spcAft>
                <a:spcPts val="0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E63B54-799B-6466-23ED-45ACC4396E8D}"/>
              </a:ext>
            </a:extLst>
          </p:cNvPr>
          <p:cNvSpPr/>
          <p:nvPr/>
        </p:nvSpPr>
        <p:spPr>
          <a:xfrm>
            <a:off x="2357809" y="4571208"/>
            <a:ext cx="6112681" cy="37922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16000" bIns="288000" rtlCol="0" anchor="ctr"/>
          <a:lstStyle/>
          <a:p>
            <a:pPr algn="l">
              <a:spcAft>
                <a:spcPts val="0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D62B29-E301-4E50-B70B-FE41064255D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Inbox/Outbox Mechanisms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715C59-EAE1-44E3-B8AD-DDAB855D7E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/>
              <a:t> </a:t>
            </a:r>
            <a:r>
              <a:rPr lang="ru-RU" b="0"/>
              <a:t>/</a:t>
            </a:r>
            <a:r>
              <a:rPr lang="ru-RU"/>
              <a:t> </a:t>
            </a:r>
            <a:fld id="{49165CBE-C494-7A42-AB39-464FE4BAD852}" type="slidenum">
              <a:rPr lang="en-RU" smtClean="0"/>
              <a:pPr/>
              <a:t>36</a:t>
            </a:fld>
            <a:endParaRPr lang="en-RU" dirty="0"/>
          </a:p>
        </p:txBody>
      </p:sp>
      <p:pic>
        <p:nvPicPr>
          <p:cNvPr id="7" name="Picture 4" descr="Illustration of the outbox pattern.">
            <a:extLst>
              <a:ext uri="{FF2B5EF4-FFF2-40B4-BE49-F238E27FC236}">
                <a16:creationId xmlns:a16="http://schemas.microsoft.com/office/drawing/2014/main" id="{3B51B68B-6B83-4A39-A3F2-DCE139316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749" y="4758072"/>
            <a:ext cx="5858799" cy="3418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llustration of the inbox pattern.">
            <a:extLst>
              <a:ext uri="{FF2B5EF4-FFF2-40B4-BE49-F238E27FC236}">
                <a16:creationId xmlns:a16="http://schemas.microsoft.com/office/drawing/2014/main" id="{48D4BC19-35CB-4008-949B-45D339CE7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955" y="4561925"/>
            <a:ext cx="6034673" cy="379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69F0A5F-4B6D-5265-DB52-524A4723A058}"/>
              </a:ext>
            </a:extLst>
          </p:cNvPr>
          <p:cNvSpPr/>
          <p:nvPr/>
        </p:nvSpPr>
        <p:spPr>
          <a:xfrm>
            <a:off x="2366713" y="2664019"/>
            <a:ext cx="6103777" cy="4706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88000" tIns="288000" rIns="216000" bIns="288000" rtlCol="0" anchor="ctr"/>
          <a:lstStyle/>
          <a:p>
            <a:pPr algn="l"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</a:rPr>
              <a:t>Outbox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6002AE-AFBD-B948-0125-BBB6AFA28842}"/>
              </a:ext>
            </a:extLst>
          </p:cNvPr>
          <p:cNvSpPr/>
          <p:nvPr/>
        </p:nvSpPr>
        <p:spPr>
          <a:xfrm>
            <a:off x="8768540" y="2664019"/>
            <a:ext cx="6401506" cy="4706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88000" tIns="288000" rIns="216000" bIns="288000" rtlCol="0" anchor="ctr"/>
          <a:lstStyle/>
          <a:p>
            <a:pPr algn="l"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</a:rPr>
              <a:t>Inbox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DC460F-292A-FB33-64BA-C2D06024B445}"/>
              </a:ext>
            </a:extLst>
          </p:cNvPr>
          <p:cNvSpPr/>
          <p:nvPr/>
        </p:nvSpPr>
        <p:spPr>
          <a:xfrm>
            <a:off x="2357810" y="3189210"/>
            <a:ext cx="6112680" cy="12116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88000" tIns="288000" rIns="216000" bIns="288000" rtlCol="0" anchor="ctr"/>
          <a:lstStyle/>
          <a:p>
            <a:pPr algn="l">
              <a:spcAft>
                <a:spcPts val="0"/>
              </a:spcAft>
            </a:pPr>
            <a:r>
              <a:rPr lang="en-US" sz="2000" dirty="0">
                <a:solidFill>
                  <a:schemeClr val="tx1"/>
                </a:solidFill>
              </a:rPr>
              <a:t>Ensures that the message has been successfully </a:t>
            </a:r>
            <a:r>
              <a:rPr lang="en-US" sz="2000" u="sng" dirty="0">
                <a:solidFill>
                  <a:schemeClr val="tx1"/>
                </a:solidFill>
              </a:rPr>
              <a:t>sent</a:t>
            </a:r>
            <a:r>
              <a:rPr lang="en-US" sz="2000" dirty="0">
                <a:solidFill>
                  <a:schemeClr val="tx1"/>
                </a:solidFill>
              </a:rPr>
              <a:t> at least once.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D90323-7815-8ECE-5EFF-8F6920EF286D}"/>
              </a:ext>
            </a:extLst>
          </p:cNvPr>
          <p:cNvSpPr/>
          <p:nvPr/>
        </p:nvSpPr>
        <p:spPr>
          <a:xfrm>
            <a:off x="8768540" y="3189210"/>
            <a:ext cx="6401506" cy="12116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88000" tIns="288000" rIns="216000" bIns="288000" rtlCol="0" anchor="ctr"/>
          <a:lstStyle/>
          <a:p>
            <a:pPr algn="l">
              <a:spcAft>
                <a:spcPts val="0"/>
              </a:spcAft>
            </a:pPr>
            <a:r>
              <a:rPr lang="en-US" sz="2000" dirty="0">
                <a:solidFill>
                  <a:schemeClr val="tx1"/>
                </a:solidFill>
              </a:rPr>
              <a:t>Ensures that the message has been successfully </a:t>
            </a:r>
            <a:r>
              <a:rPr lang="en-US" sz="2000" u="sng" dirty="0">
                <a:solidFill>
                  <a:schemeClr val="tx1"/>
                </a:solidFill>
              </a:rPr>
              <a:t>received</a:t>
            </a:r>
            <a:r>
              <a:rPr lang="en-US" sz="2000" dirty="0">
                <a:solidFill>
                  <a:schemeClr val="tx1"/>
                </a:solidFill>
              </a:rPr>
              <a:t> at least once.</a:t>
            </a:r>
          </a:p>
        </p:txBody>
      </p:sp>
    </p:spTree>
    <p:extLst>
      <p:ext uri="{BB962C8B-B14F-4D97-AF65-F5344CB8AC3E}">
        <p14:creationId xmlns:p14="http://schemas.microsoft.com/office/powerpoint/2010/main" val="37977158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C2288-325D-430A-A275-E91A43D446D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Links and Samples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00E9C6-7B92-4D5F-A5EE-31F69C56C5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/>
              <a:t> </a:t>
            </a:r>
            <a:r>
              <a:rPr lang="ru-RU" b="0"/>
              <a:t>/</a:t>
            </a:r>
            <a:r>
              <a:rPr lang="ru-RU"/>
              <a:t> </a:t>
            </a:r>
            <a:fld id="{49165CBE-C494-7A42-AB39-464FE4BAD852}" type="slidenum">
              <a:rPr lang="en-RU" smtClean="0"/>
              <a:pPr/>
              <a:t>37</a:t>
            </a:fld>
            <a:endParaRPr lang="en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D18E1A-C40A-4619-A34E-ECF1CAC9896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0" tIns="0" rIns="0" bIns="0" rtlCol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Modular Monolith Architecture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.NET 9 Overview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.NET Aspire docs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.NET AI Overview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Strawberry Shake Graph QL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9529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5A5BDD-544A-403F-BED7-133ADC8B000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What Is Software Architecture?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8077C40-B268-A640-826E-9C5C17C26C7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39863" y="2660651"/>
            <a:ext cx="15408275" cy="101144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is a decision about the overall structure and behavior of the system.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These are decisions that are expensive to change.</a:t>
            </a: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CCD9C7A3-34DF-1604-56D0-4C2B7542D0DE}"/>
              </a:ext>
            </a:extLst>
          </p:cNvPr>
          <p:cNvSpPr/>
          <p:nvPr/>
        </p:nvSpPr>
        <p:spPr>
          <a:xfrm>
            <a:off x="11647413" y="7515514"/>
            <a:ext cx="1214203" cy="973779"/>
          </a:xfrm>
          <a:prstGeom prst="flowChartMagneticDisk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16000" bIns="288000" rtlCol="0" anchor="ctr"/>
          <a:lstStyle/>
          <a:p>
            <a:pPr algn="l">
              <a:spcAft>
                <a:spcPts val="0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C8CD013-B05C-671F-50B0-F4C4C74E3B35}"/>
              </a:ext>
            </a:extLst>
          </p:cNvPr>
          <p:cNvGrpSpPr/>
          <p:nvPr/>
        </p:nvGrpSpPr>
        <p:grpSpPr>
          <a:xfrm>
            <a:off x="8135394" y="4146286"/>
            <a:ext cx="2960780" cy="4478726"/>
            <a:chOff x="1440000" y="4134131"/>
            <a:chExt cx="2960780" cy="4478726"/>
          </a:xfrm>
        </p:grpSpPr>
        <p:sp>
          <p:nvSpPr>
            <p:cNvPr id="14" name="Flowchart: Magnetic Disk 13">
              <a:extLst>
                <a:ext uri="{FF2B5EF4-FFF2-40B4-BE49-F238E27FC236}">
                  <a16:creationId xmlns:a16="http://schemas.microsoft.com/office/drawing/2014/main" id="{8064E503-F9E2-35FD-E923-A992B79861DA}"/>
                </a:ext>
              </a:extLst>
            </p:cNvPr>
            <p:cNvSpPr/>
            <p:nvPr/>
          </p:nvSpPr>
          <p:spPr>
            <a:xfrm>
              <a:off x="1823540" y="7491206"/>
              <a:ext cx="1950363" cy="973779"/>
            </a:xfrm>
            <a:prstGeom prst="flowChartMagneticDisk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88000" rIns="216000" bIns="288000" rtlCol="0" anchor="ctr"/>
            <a:lstStyle/>
            <a:p>
              <a:pPr algn="l">
                <a:spcAft>
                  <a:spcPts val="0"/>
                </a:spcAft>
              </a:pP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026ABF1-4E65-C210-C684-4457720D8FD1}"/>
                </a:ext>
              </a:extLst>
            </p:cNvPr>
            <p:cNvSpPr/>
            <p:nvPr/>
          </p:nvSpPr>
          <p:spPr>
            <a:xfrm>
              <a:off x="1823540" y="4789293"/>
              <a:ext cx="1950366" cy="5273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88000" tIns="288000" rIns="216000" bIns="288000" rtlCol="0" anchor="ctr"/>
            <a:lstStyle/>
            <a:p>
              <a:pPr algn="ctr">
                <a:spcAft>
                  <a:spcPts val="0"/>
                </a:spcAft>
              </a:pPr>
              <a:r>
                <a:rPr lang="en-US" sz="2000" dirty="0">
                  <a:solidFill>
                    <a:schemeClr val="bg1"/>
                  </a:solidFill>
                </a:rPr>
                <a:t>User Interface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8248340-EE37-3187-315B-497239B25E9F}"/>
                </a:ext>
              </a:extLst>
            </p:cNvPr>
            <p:cNvSpPr/>
            <p:nvPr/>
          </p:nvSpPr>
          <p:spPr>
            <a:xfrm>
              <a:off x="1823540" y="5395060"/>
              <a:ext cx="1950366" cy="5273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88000" tIns="288000" rIns="216000" bIns="288000" rtlCol="0" anchor="ctr"/>
            <a:lstStyle/>
            <a:p>
              <a:pPr algn="ctr">
                <a:spcAft>
                  <a:spcPts val="0"/>
                </a:spcAft>
              </a:pPr>
              <a:r>
                <a:rPr lang="en-US" sz="2000" dirty="0">
                  <a:solidFill>
                    <a:schemeClr val="bg1"/>
                  </a:solidFill>
                </a:rPr>
                <a:t>Business Layer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39EAA38-A7A5-7DD1-7A8F-17CE1A3EAB2B}"/>
                </a:ext>
              </a:extLst>
            </p:cNvPr>
            <p:cNvSpPr/>
            <p:nvPr/>
          </p:nvSpPr>
          <p:spPr>
            <a:xfrm>
              <a:off x="1823540" y="6000827"/>
              <a:ext cx="1950366" cy="5273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88000" tIns="288000" rIns="216000" bIns="288000" rtlCol="0" anchor="ctr"/>
            <a:lstStyle/>
            <a:p>
              <a:pPr algn="ctr">
                <a:spcAft>
                  <a:spcPts val="0"/>
                </a:spcAft>
              </a:pPr>
              <a:r>
                <a:rPr lang="en-US" sz="2000" dirty="0">
                  <a:solidFill>
                    <a:schemeClr val="bg1"/>
                  </a:solidFill>
                </a:rPr>
                <a:t>Data Interface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93B3014-4FF9-7667-6B8F-ED9183D23AC6}"/>
                </a:ext>
              </a:extLst>
            </p:cNvPr>
            <p:cNvCxnSpPr>
              <a:cxnSpLocks/>
            </p:cNvCxnSpPr>
            <p:nvPr/>
          </p:nvCxnSpPr>
          <p:spPr>
            <a:xfrm>
              <a:off x="2650470" y="6688807"/>
              <a:ext cx="0" cy="7513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1DE6F34-AE60-AE02-EE96-92A66CD963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5284" y="6688807"/>
              <a:ext cx="0" cy="7513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1FB0BE6-6D40-775F-D98D-68B1B3A1F193}"/>
                </a:ext>
              </a:extLst>
            </p:cNvPr>
            <p:cNvSpPr/>
            <p:nvPr/>
          </p:nvSpPr>
          <p:spPr>
            <a:xfrm>
              <a:off x="1661246" y="4574257"/>
              <a:ext cx="2334689" cy="4038600"/>
            </a:xfrm>
            <a:prstGeom prst="rect">
              <a:avLst/>
            </a:prstGeom>
            <a:noFill/>
            <a:ln w="38100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88000" rIns="216000" bIns="288000" rtlCol="0" anchor="ctr"/>
            <a:lstStyle/>
            <a:p>
              <a:pPr algn="l">
                <a:spcAft>
                  <a:spcPts val="0"/>
                </a:spcAft>
              </a:pP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459B4A6-CCD0-3B41-E8BC-B21D87C47322}"/>
                </a:ext>
              </a:extLst>
            </p:cNvPr>
            <p:cNvSpPr txBox="1"/>
            <p:nvPr/>
          </p:nvSpPr>
          <p:spPr>
            <a:xfrm>
              <a:off x="1440000" y="4134131"/>
              <a:ext cx="2960780" cy="4945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dirty="0"/>
                <a:t>Monolithic Architecture</a:t>
              </a:r>
            </a:p>
          </p:txBody>
        </p:sp>
      </p:grpSp>
      <p:sp>
        <p:nvSpPr>
          <p:cNvPr id="32" name="Flowchart: Magnetic Disk 31">
            <a:extLst>
              <a:ext uri="{FF2B5EF4-FFF2-40B4-BE49-F238E27FC236}">
                <a16:creationId xmlns:a16="http://schemas.microsoft.com/office/drawing/2014/main" id="{F4B40E1B-1B1C-220D-D524-4D0FB406087C}"/>
              </a:ext>
            </a:extLst>
          </p:cNvPr>
          <p:cNvSpPr/>
          <p:nvPr/>
        </p:nvSpPr>
        <p:spPr>
          <a:xfrm>
            <a:off x="13616585" y="7515513"/>
            <a:ext cx="1214203" cy="973779"/>
          </a:xfrm>
          <a:prstGeom prst="flowChartMagneticDisk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16000" bIns="288000" rtlCol="0" anchor="ctr"/>
          <a:lstStyle/>
          <a:p>
            <a:pPr algn="l">
              <a:spcAft>
                <a:spcPts val="0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3" name="Flowchart: Magnetic Disk 32">
            <a:extLst>
              <a:ext uri="{FF2B5EF4-FFF2-40B4-BE49-F238E27FC236}">
                <a16:creationId xmlns:a16="http://schemas.microsoft.com/office/drawing/2014/main" id="{F758B476-C350-6DE4-C49C-D83DFC1A7A4A}"/>
              </a:ext>
            </a:extLst>
          </p:cNvPr>
          <p:cNvSpPr/>
          <p:nvPr/>
        </p:nvSpPr>
        <p:spPr>
          <a:xfrm>
            <a:off x="15590701" y="7503361"/>
            <a:ext cx="1214203" cy="973779"/>
          </a:xfrm>
          <a:prstGeom prst="flowChartMagneticDisk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16000" bIns="288000" rtlCol="0" anchor="ctr"/>
          <a:lstStyle/>
          <a:p>
            <a:pPr algn="l">
              <a:spcAft>
                <a:spcPts val="0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C41A17E-7C0B-D504-5241-67E2ED2590BE}"/>
              </a:ext>
            </a:extLst>
          </p:cNvPr>
          <p:cNvSpPr/>
          <p:nvPr/>
        </p:nvSpPr>
        <p:spPr>
          <a:xfrm>
            <a:off x="11196223" y="4828621"/>
            <a:ext cx="2068188" cy="52732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16000" bIns="288000" rtlCol="0" anchor="ctr"/>
          <a:lstStyle/>
          <a:p>
            <a:pPr algn="ctr">
              <a:spcAft>
                <a:spcPts val="0"/>
              </a:spcAft>
            </a:pPr>
            <a:r>
              <a:rPr lang="en-US" sz="2000" dirty="0">
                <a:solidFill>
                  <a:schemeClr val="bg1"/>
                </a:solidFill>
              </a:rPr>
              <a:t>Microservice UI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825D638-7069-B2E0-4A6C-15A9A1CF17F2}"/>
              </a:ext>
            </a:extLst>
          </p:cNvPr>
          <p:cNvSpPr/>
          <p:nvPr/>
        </p:nvSpPr>
        <p:spPr>
          <a:xfrm>
            <a:off x="11366469" y="5985146"/>
            <a:ext cx="1776090" cy="5273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88000" tIns="288000" rIns="216000" bIns="288000" rtlCol="0" anchor="ctr"/>
          <a:lstStyle/>
          <a:p>
            <a:pPr algn="ctr">
              <a:spcAft>
                <a:spcPts val="0"/>
              </a:spcAft>
            </a:pPr>
            <a:r>
              <a:rPr lang="en-US" sz="2000" dirty="0">
                <a:solidFill>
                  <a:schemeClr val="bg1"/>
                </a:solidFill>
              </a:rPr>
              <a:t>Microservice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6DB9F78-003B-05AA-E85E-756CA1FA3144}"/>
              </a:ext>
            </a:extLst>
          </p:cNvPr>
          <p:cNvSpPr/>
          <p:nvPr/>
        </p:nvSpPr>
        <p:spPr>
          <a:xfrm>
            <a:off x="14344223" y="4812938"/>
            <a:ext cx="1776090" cy="5273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88000" tIns="288000" rIns="216000" bIns="288000" rtlCol="0" anchor="ctr"/>
          <a:lstStyle/>
          <a:p>
            <a:pPr algn="ctr">
              <a:spcAft>
                <a:spcPts val="0"/>
              </a:spcAft>
            </a:pPr>
            <a:r>
              <a:rPr lang="en-US" sz="2000" dirty="0">
                <a:solidFill>
                  <a:schemeClr val="bg1"/>
                </a:solidFill>
              </a:rPr>
              <a:t>Microservice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0A33597-AE21-CC54-7027-8A7F7782669B}"/>
              </a:ext>
            </a:extLst>
          </p:cNvPr>
          <p:cNvSpPr/>
          <p:nvPr/>
        </p:nvSpPr>
        <p:spPr>
          <a:xfrm>
            <a:off x="13310129" y="5985146"/>
            <a:ext cx="1776090" cy="52732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16000" bIns="288000" rtlCol="0" anchor="ctr"/>
          <a:lstStyle/>
          <a:p>
            <a:pPr algn="ctr">
              <a:spcAft>
                <a:spcPts val="0"/>
              </a:spcAft>
            </a:pPr>
            <a:r>
              <a:rPr lang="en-US" sz="2000" dirty="0">
                <a:solidFill>
                  <a:schemeClr val="bg1"/>
                </a:solidFill>
              </a:rPr>
              <a:t>Microservice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AD2D53A-CDE3-DF1F-6A92-5FB05C66589C}"/>
              </a:ext>
            </a:extLst>
          </p:cNvPr>
          <p:cNvSpPr/>
          <p:nvPr/>
        </p:nvSpPr>
        <p:spPr>
          <a:xfrm>
            <a:off x="15240068" y="5985146"/>
            <a:ext cx="1776090" cy="52732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16000" bIns="288000" rtlCol="0" anchor="ctr"/>
          <a:lstStyle/>
          <a:p>
            <a:pPr algn="ctr">
              <a:spcAft>
                <a:spcPts val="0"/>
              </a:spcAft>
            </a:pPr>
            <a:r>
              <a:rPr lang="en-US" sz="2000" dirty="0">
                <a:solidFill>
                  <a:schemeClr val="bg1"/>
                </a:solidFill>
              </a:rPr>
              <a:t>Microservice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7F44456-99AD-B400-9560-5C66BAF88019}"/>
              </a:ext>
            </a:extLst>
          </p:cNvPr>
          <p:cNvCxnSpPr>
            <a:cxnSpLocks/>
          </p:cNvCxnSpPr>
          <p:nvPr/>
        </p:nvCxnSpPr>
        <p:spPr>
          <a:xfrm>
            <a:off x="12130947" y="6663686"/>
            <a:ext cx="0" cy="751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79ACF5A-A2A2-3517-B8E6-5CAE123DD2E2}"/>
              </a:ext>
            </a:extLst>
          </p:cNvPr>
          <p:cNvCxnSpPr>
            <a:cxnSpLocks/>
          </p:cNvCxnSpPr>
          <p:nvPr/>
        </p:nvCxnSpPr>
        <p:spPr>
          <a:xfrm flipV="1">
            <a:off x="12415761" y="6663686"/>
            <a:ext cx="0" cy="751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9B46063-9A98-1AE2-848A-91E4A41DEEA3}"/>
              </a:ext>
            </a:extLst>
          </p:cNvPr>
          <p:cNvCxnSpPr>
            <a:cxnSpLocks/>
          </p:cNvCxnSpPr>
          <p:nvPr/>
        </p:nvCxnSpPr>
        <p:spPr>
          <a:xfrm>
            <a:off x="14059409" y="6658319"/>
            <a:ext cx="0" cy="751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4684D2D-2E7E-F131-B726-46337ECBABE6}"/>
              </a:ext>
            </a:extLst>
          </p:cNvPr>
          <p:cNvCxnSpPr>
            <a:cxnSpLocks/>
          </p:cNvCxnSpPr>
          <p:nvPr/>
        </p:nvCxnSpPr>
        <p:spPr>
          <a:xfrm flipV="1">
            <a:off x="14344223" y="6658319"/>
            <a:ext cx="0" cy="751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F45251D-6FFD-96EF-2FE4-F2664A8E5CEF}"/>
              </a:ext>
            </a:extLst>
          </p:cNvPr>
          <p:cNvCxnSpPr>
            <a:cxnSpLocks/>
          </p:cNvCxnSpPr>
          <p:nvPr/>
        </p:nvCxnSpPr>
        <p:spPr>
          <a:xfrm>
            <a:off x="16054899" y="6658319"/>
            <a:ext cx="0" cy="751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B41DE42-9E34-DCD3-20B8-0FAF232D5092}"/>
              </a:ext>
            </a:extLst>
          </p:cNvPr>
          <p:cNvCxnSpPr>
            <a:cxnSpLocks/>
          </p:cNvCxnSpPr>
          <p:nvPr/>
        </p:nvCxnSpPr>
        <p:spPr>
          <a:xfrm flipV="1">
            <a:off x="16339713" y="6658319"/>
            <a:ext cx="0" cy="751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BA8CD1C-5264-81EE-BB76-82993303AFB4}"/>
              </a:ext>
            </a:extLst>
          </p:cNvPr>
          <p:cNvCxnSpPr>
            <a:cxnSpLocks/>
          </p:cNvCxnSpPr>
          <p:nvPr/>
        </p:nvCxnSpPr>
        <p:spPr>
          <a:xfrm>
            <a:off x="12273317" y="5478832"/>
            <a:ext cx="0" cy="4435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202C748-B0E4-36B7-39BE-10C450022240}"/>
              </a:ext>
            </a:extLst>
          </p:cNvPr>
          <p:cNvCxnSpPr>
            <a:cxnSpLocks/>
          </p:cNvCxnSpPr>
          <p:nvPr/>
        </p:nvCxnSpPr>
        <p:spPr>
          <a:xfrm flipH="1">
            <a:off x="14168499" y="5475844"/>
            <a:ext cx="571596" cy="3657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132DDBB-49A1-5D45-D2FF-2FA31840543A}"/>
              </a:ext>
            </a:extLst>
          </p:cNvPr>
          <p:cNvCxnSpPr>
            <a:cxnSpLocks/>
          </p:cNvCxnSpPr>
          <p:nvPr/>
        </p:nvCxnSpPr>
        <p:spPr>
          <a:xfrm>
            <a:off x="15652417" y="5463149"/>
            <a:ext cx="584104" cy="3657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57D9C9A-2F48-D2E7-18BE-13FF431768FE}"/>
              </a:ext>
            </a:extLst>
          </p:cNvPr>
          <p:cNvSpPr txBox="1"/>
          <p:nvPr/>
        </p:nvSpPr>
        <p:spPr>
          <a:xfrm>
            <a:off x="12402965" y="4146286"/>
            <a:ext cx="2960780" cy="4153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Aft>
                <a:spcPts val="1200"/>
              </a:spcAft>
            </a:pPr>
            <a:r>
              <a:rPr lang="en-US" sz="2400" dirty="0"/>
              <a:t>Microservices Architecture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83C8345-8DAB-5BC9-1EBE-CA76CAA36E63}"/>
              </a:ext>
            </a:extLst>
          </p:cNvPr>
          <p:cNvSpPr/>
          <p:nvPr/>
        </p:nvSpPr>
        <p:spPr>
          <a:xfrm>
            <a:off x="1632724" y="4253939"/>
            <a:ext cx="2960779" cy="4706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88000" tIns="288000" rIns="216000" bIns="288000" rtlCol="0" anchor="ctr"/>
          <a:lstStyle/>
          <a:p>
            <a:pPr algn="l"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</a:rPr>
              <a:t>Monoliths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9934844-6EC7-86C9-3BBB-F1243274EF05}"/>
              </a:ext>
            </a:extLst>
          </p:cNvPr>
          <p:cNvSpPr/>
          <p:nvPr/>
        </p:nvSpPr>
        <p:spPr>
          <a:xfrm>
            <a:off x="4699322" y="4253939"/>
            <a:ext cx="2969424" cy="4706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88000" tIns="288000" rIns="216000" bIns="288000" rtlCol="0" anchor="ctr"/>
          <a:lstStyle/>
          <a:p>
            <a:pPr algn="l"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</a:rPr>
              <a:t>Microservices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2F80849-D035-1612-A765-64B23DB8ADA0}"/>
              </a:ext>
            </a:extLst>
          </p:cNvPr>
          <p:cNvSpPr/>
          <p:nvPr/>
        </p:nvSpPr>
        <p:spPr>
          <a:xfrm>
            <a:off x="1632724" y="4779130"/>
            <a:ext cx="2960780" cy="6474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88000" tIns="288000" rIns="216000" bIns="288000" rtlCol="0" anchor="ctr"/>
          <a:lstStyle/>
          <a:p>
            <a:pPr algn="l">
              <a:spcAft>
                <a:spcPts val="0"/>
              </a:spcAft>
            </a:pPr>
            <a:r>
              <a:rPr lang="en-US" sz="2000" dirty="0">
                <a:solidFill>
                  <a:schemeClr val="tx1"/>
                </a:solidFill>
              </a:rPr>
              <a:t>One unit to deploy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A209DD8-2498-F4AB-D39F-4CB8E25FD52F}"/>
              </a:ext>
            </a:extLst>
          </p:cNvPr>
          <p:cNvSpPr/>
          <p:nvPr/>
        </p:nvSpPr>
        <p:spPr>
          <a:xfrm>
            <a:off x="4699322" y="4779130"/>
            <a:ext cx="2975244" cy="6474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88000" tIns="288000" rIns="216000" bIns="288000" rtlCol="0" anchor="ctr"/>
          <a:lstStyle/>
          <a:p>
            <a:pPr algn="l">
              <a:spcAft>
                <a:spcPts val="0"/>
              </a:spcAft>
            </a:pPr>
            <a:r>
              <a:rPr lang="en-US" sz="2000" dirty="0">
                <a:solidFill>
                  <a:schemeClr val="tx1"/>
                </a:solidFill>
              </a:rPr>
              <a:t>Lots of blocks to deploy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B41266F-7B18-9C45-8F5C-0C324DB612F1}"/>
              </a:ext>
            </a:extLst>
          </p:cNvPr>
          <p:cNvSpPr/>
          <p:nvPr/>
        </p:nvSpPr>
        <p:spPr>
          <a:xfrm>
            <a:off x="1632724" y="5492412"/>
            <a:ext cx="2960780" cy="1014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88000" tIns="288000" rIns="216000" bIns="288000" rtlCol="0" anchor="ctr"/>
          <a:lstStyle/>
          <a:p>
            <a:pPr algn="l">
              <a:spcAft>
                <a:spcPts val="0"/>
              </a:spcAft>
            </a:pPr>
            <a:r>
              <a:rPr lang="en-US" sz="2000" dirty="0">
                <a:solidFill>
                  <a:schemeClr val="tx1"/>
                </a:solidFill>
              </a:rPr>
              <a:t>Use method call to communicate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C9DF754-6AB2-A852-4E7D-94179732C98C}"/>
              </a:ext>
            </a:extLst>
          </p:cNvPr>
          <p:cNvSpPr/>
          <p:nvPr/>
        </p:nvSpPr>
        <p:spPr>
          <a:xfrm>
            <a:off x="4703746" y="5492412"/>
            <a:ext cx="2969424" cy="1014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88000" tIns="288000" rIns="216000" bIns="288000" rtlCol="0" anchor="ctr"/>
          <a:lstStyle/>
          <a:p>
            <a:pPr algn="l">
              <a:spcAft>
                <a:spcPts val="0"/>
              </a:spcAft>
            </a:pPr>
            <a:r>
              <a:rPr lang="en-US" sz="2000" dirty="0">
                <a:solidFill>
                  <a:schemeClr val="tx1"/>
                </a:solidFill>
              </a:rPr>
              <a:t>Use network call to communicate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EE6C3AE-B962-A12C-E9D9-6C1607DCF5DB}"/>
              </a:ext>
            </a:extLst>
          </p:cNvPr>
          <p:cNvSpPr/>
          <p:nvPr/>
        </p:nvSpPr>
        <p:spPr>
          <a:xfrm>
            <a:off x="1628078" y="6573230"/>
            <a:ext cx="2960780" cy="1014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88000" tIns="288000" rIns="216000" bIns="288000" rtlCol="0" anchor="ctr"/>
          <a:lstStyle/>
          <a:p>
            <a:pPr algn="l">
              <a:spcAft>
                <a:spcPts val="0"/>
              </a:spcAft>
            </a:pPr>
            <a:r>
              <a:rPr lang="en-US" sz="2000" dirty="0">
                <a:solidFill>
                  <a:schemeClr val="tx1"/>
                </a:solidFill>
              </a:rPr>
              <a:t>Scalable, but less efficient use of resources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6C4F62E-F67D-21F1-6D01-B50B99A43F29}"/>
              </a:ext>
            </a:extLst>
          </p:cNvPr>
          <p:cNvSpPr/>
          <p:nvPr/>
        </p:nvSpPr>
        <p:spPr>
          <a:xfrm>
            <a:off x="4701044" y="6569131"/>
            <a:ext cx="2971800" cy="1014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88000" tIns="288000" rIns="216000" bIns="288000" rtlCol="0" anchor="ctr"/>
          <a:lstStyle/>
          <a:p>
            <a:pPr algn="l">
              <a:spcAft>
                <a:spcPts val="0"/>
              </a:spcAft>
            </a:pPr>
            <a:r>
              <a:rPr lang="en-US" sz="2000" dirty="0">
                <a:solidFill>
                  <a:schemeClr val="tx1"/>
                </a:solidFill>
              </a:rPr>
              <a:t>Horizontally and vertically scalable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CB69443-3956-DB77-C378-FACBF0D66F90}"/>
              </a:ext>
            </a:extLst>
          </p:cNvPr>
          <p:cNvSpPr/>
          <p:nvPr/>
        </p:nvSpPr>
        <p:spPr>
          <a:xfrm>
            <a:off x="1628078" y="7654049"/>
            <a:ext cx="2960780" cy="10114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88000" tIns="288000" rIns="216000" bIns="288000" rtlCol="0" anchor="ctr"/>
          <a:lstStyle/>
          <a:p>
            <a:pPr algn="l">
              <a:spcAft>
                <a:spcPts val="0"/>
              </a:spcAft>
            </a:pPr>
            <a:r>
              <a:rPr lang="en-US" sz="2000" dirty="0">
                <a:solidFill>
                  <a:schemeClr val="tx1"/>
                </a:solidFill>
              </a:rPr>
              <a:t>Provide immediate consistency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E17F6FE-87CD-C448-E51A-32B2AA1B3BDB}"/>
              </a:ext>
            </a:extLst>
          </p:cNvPr>
          <p:cNvSpPr/>
          <p:nvPr/>
        </p:nvSpPr>
        <p:spPr>
          <a:xfrm>
            <a:off x="4703746" y="7654049"/>
            <a:ext cx="2971800" cy="10114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88000" tIns="288000" rIns="216000" bIns="288000" rtlCol="0" anchor="ctr"/>
          <a:lstStyle/>
          <a:p>
            <a:pPr algn="l">
              <a:spcAft>
                <a:spcPts val="0"/>
              </a:spcAft>
            </a:pPr>
            <a:r>
              <a:rPr lang="en-US" sz="2000" dirty="0">
                <a:solidFill>
                  <a:schemeClr val="tx1"/>
                </a:solidFill>
              </a:rPr>
              <a:t>Provide gradual consistency</a:t>
            </a:r>
          </a:p>
        </p:txBody>
      </p:sp>
      <p:sp>
        <p:nvSpPr>
          <p:cNvPr id="68" name="Slide Number Placeholder 2">
            <a:extLst>
              <a:ext uri="{FF2B5EF4-FFF2-40B4-BE49-F238E27FC236}">
                <a16:creationId xmlns:a16="http://schemas.microsoft.com/office/drawing/2014/main" id="{E266B0C3-CDF4-97E6-27CE-EA46C6FB23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16225" y="9104312"/>
            <a:ext cx="1331912" cy="504825"/>
          </a:xfrm>
        </p:spPr>
        <p:txBody>
          <a:bodyPr/>
          <a:lstStyle/>
          <a:p>
            <a:r>
              <a:rPr lang="ru-RU"/>
              <a:t> </a:t>
            </a:r>
            <a:r>
              <a:rPr lang="ru-RU" b="0"/>
              <a:t>/</a:t>
            </a:r>
            <a:r>
              <a:rPr lang="ru-RU"/>
              <a:t> </a:t>
            </a:r>
            <a:fld id="{49165CBE-C494-7A42-AB39-464FE4BAD852}" type="slidenum">
              <a:rPr lang="en-RU" smtClean="0"/>
              <a:pPr/>
              <a:t>4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530435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4CED0-22A8-8126-E1A5-15C89F6DAF14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Advantages of Microservices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40A1F-6313-E7CB-3B03-E57279635B5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Scalability
Data isolation
Autonomy of the organization
Independent Deployment
Limitations of the area of influence of errors</a:t>
            </a:r>
            <a:endParaRPr lang="uk-UA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RU" sz="2800" dirty="0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5DDC1E62-B921-F0B0-ACF4-AE0F6E3854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16225" y="9104312"/>
            <a:ext cx="1331912" cy="504825"/>
          </a:xfrm>
        </p:spPr>
        <p:txBody>
          <a:bodyPr/>
          <a:lstStyle/>
          <a:p>
            <a:r>
              <a:rPr lang="ru-RU"/>
              <a:t> </a:t>
            </a:r>
            <a:r>
              <a:rPr lang="ru-RU" b="0"/>
              <a:t>/</a:t>
            </a:r>
            <a:r>
              <a:rPr lang="ru-RU"/>
              <a:t> </a:t>
            </a:r>
            <a:fld id="{49165CBE-C494-7A42-AB39-464FE4BAD852}" type="slidenum">
              <a:rPr lang="en-RU" smtClean="0"/>
              <a:pPr/>
              <a:t>5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786579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8B348-9ABB-48E7-B2E0-985081778CB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Microservices First?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35C83D-24E9-4312-9351-DE12A0DFFE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/>
              <a:t> </a:t>
            </a:r>
            <a:r>
              <a:rPr lang="ru-RU" b="0"/>
              <a:t>/</a:t>
            </a:r>
            <a:r>
              <a:rPr lang="ru-RU"/>
              <a:t> </a:t>
            </a:r>
            <a:fld id="{49165CBE-C494-7A42-AB39-464FE4BAD852}" type="slidenum">
              <a:rPr lang="en-RU" smtClean="0"/>
              <a:pPr/>
              <a:t>6</a:t>
            </a:fld>
            <a:endParaRPr lang="en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CB965F-6207-4EFC-A9E1-63DC0923A2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39863" y="2660650"/>
            <a:ext cx="15408275" cy="3650209"/>
          </a:xfrm>
        </p:spPr>
        <p:txBody>
          <a:bodyPr vert="horz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It is difficult to define the boundaries of services.
Boundaries are more difficult to change in a distributed system.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081858-3FC8-4444-3D82-04FCB74823D7}"/>
              </a:ext>
            </a:extLst>
          </p:cNvPr>
          <p:cNvSpPr txBox="1"/>
          <p:nvPr/>
        </p:nvSpPr>
        <p:spPr>
          <a:xfrm>
            <a:off x="1440000" y="5144294"/>
            <a:ext cx="15408274" cy="247215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defTabSz="914355">
              <a:lnSpc>
                <a:spcPct val="80000"/>
              </a:lnSpc>
              <a:defRPr sz="9000" spc="-300">
                <a:ln w="19050">
                  <a:noFill/>
                </a:ln>
                <a:latin typeface="DA_FuturaPT Medium" panose="020B0502020204020303" pitchFamily="34" charset="77"/>
                <a:ea typeface="DA_FuturaPT Medium" panose="020B0502020204020303" pitchFamily="34" charset="77"/>
              </a:defRPr>
            </a:lvl1pPr>
          </a:lstStyle>
          <a:p>
            <a:r>
              <a:rPr lang="en-US" sz="6600" dirty="0"/>
              <a:t>You shouldn't start a new project with microservices, even if you're sure your application will be big enough to justify it.</a:t>
            </a:r>
            <a:endParaRPr lang="ru-RU" sz="6600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0613AE58-182A-D6E4-B5F2-7406B5251311}"/>
              </a:ext>
            </a:extLst>
          </p:cNvPr>
          <p:cNvSpPr txBox="1">
            <a:spLocks/>
          </p:cNvSpPr>
          <p:nvPr/>
        </p:nvSpPr>
        <p:spPr>
          <a:xfrm>
            <a:off x="14589762" y="7111621"/>
            <a:ext cx="1852926" cy="504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30026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FFB133"/>
              </a:buClr>
              <a:buFontTx/>
              <a:buNone/>
              <a:defRPr sz="2400" b="0" i="0" kern="1200">
                <a:solidFill>
                  <a:schemeClr val="tx1"/>
                </a:solidFill>
                <a:latin typeface="DA_FuturaPT Book" panose="020B0502020204020303" pitchFamily="34" charset="0"/>
                <a:ea typeface="DA_FuturaPT Book" panose="020B0502020204020303" pitchFamily="34" charset="0"/>
                <a:cs typeface="+mn-cs"/>
              </a:defRPr>
            </a:lvl1pPr>
            <a:lvl2pPr marL="0" indent="0" algn="l" defTabSz="13002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20000"/>
              <a:buFontTx/>
              <a:buNone/>
              <a:defRPr sz="2400" b="0" i="0" kern="1200">
                <a:ln>
                  <a:noFill/>
                </a:ln>
                <a:solidFill>
                  <a:schemeClr val="tx1"/>
                </a:solidFill>
                <a:latin typeface="DA_FuturaPT Demi" panose="020B0502020204020303" pitchFamily="34" charset="77"/>
                <a:ea typeface="DA_FuturaPT Demi" panose="020B0502020204020303" pitchFamily="34" charset="77"/>
                <a:cs typeface="+mn-cs"/>
              </a:defRPr>
            </a:lvl2pPr>
            <a:lvl3pPr marL="396000" indent="-396000" algn="l" defTabSz="13002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25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DA_FuturaPT Book" panose="020B0502020204020303" pitchFamily="34" charset="0"/>
                <a:ea typeface="DA_FuturaPT Book" panose="020B0502020204020303" pitchFamily="34" charset="0"/>
                <a:cs typeface="+mn-cs"/>
              </a:defRPr>
            </a:lvl3pPr>
            <a:lvl4pPr marL="396000" indent="-396000" algn="l" defTabSz="13002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  <a:defRPr sz="2400" b="0" i="0" kern="1200">
                <a:solidFill>
                  <a:schemeClr val="tx1"/>
                </a:solidFill>
                <a:latin typeface="DA_FuturaPT Book" panose="020B0502020204020303" pitchFamily="34" charset="0"/>
                <a:ea typeface="DA_FuturaPT Book" panose="020B0502020204020303" pitchFamily="34" charset="0"/>
                <a:cs typeface="+mn-cs"/>
              </a:defRPr>
            </a:lvl4pPr>
            <a:lvl5pPr marL="0" indent="0" algn="l" defTabSz="130026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B133"/>
              </a:buClr>
              <a:buFontTx/>
              <a:buNone/>
              <a:tabLst>
                <a:tab pos="8994988" algn="l"/>
              </a:tabLst>
              <a:defRPr sz="1800" b="0" i="0" kern="1200">
                <a:solidFill>
                  <a:schemeClr val="tx1"/>
                </a:solidFill>
                <a:latin typeface="+mn-lt"/>
                <a:ea typeface="DA_FuturaPT Book" panose="020B0502020204020303" pitchFamily="34" charset="0"/>
                <a:cs typeface="+mn-cs"/>
              </a:defRPr>
            </a:lvl5pPr>
            <a:lvl6pPr marL="0" indent="0" algn="l" defTabSz="13002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Tx/>
              <a:buNone/>
              <a:defRPr sz="1800" b="0" i="0" kern="1200">
                <a:solidFill>
                  <a:schemeClr val="tx1"/>
                </a:solidFill>
                <a:latin typeface="DA_FuturaPT Medium" panose="020B0502020204020303" pitchFamily="34" charset="77"/>
                <a:ea typeface="DA_FuturaPT Medium" panose="020B0502020204020303" pitchFamily="34" charset="77"/>
                <a:cs typeface="+mn-cs"/>
              </a:defRPr>
            </a:lvl6pPr>
            <a:lvl7pPr marL="324000" indent="-324000" algn="l" defTabSz="13002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0" indent="-324000" algn="l" defTabSz="13002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13002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 algn="r">
              <a:buClr>
                <a:schemeClr val="accent5"/>
              </a:buClr>
              <a:buFont typeface="Arial" panose="020B0604020202020204" pitchFamily="34" charset="0"/>
              <a:buNone/>
            </a:pPr>
            <a:r>
              <a:rPr lang="en-US" sz="2400" dirty="0"/>
              <a:t>Martin Fowler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2358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55D18-80A3-4A16-9585-77DCDBF16787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Advantages of Monoliths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26C59-F635-4CF7-B2D6-ACD5A4002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/>
              <a:t> </a:t>
            </a:r>
            <a:r>
              <a:rPr lang="ru-RU" b="0"/>
              <a:t>/</a:t>
            </a:r>
            <a:r>
              <a:rPr lang="ru-RU"/>
              <a:t> </a:t>
            </a:r>
            <a:fld id="{49165CBE-C494-7A42-AB39-464FE4BAD852}" type="slidenum">
              <a:rPr lang="en-RU" smtClean="0"/>
              <a:pPr/>
              <a:t>7</a:t>
            </a:fld>
            <a:endParaRPr lang="en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360D2A-6168-6752-0687-0E190DFD5001}"/>
              </a:ext>
            </a:extLst>
          </p:cNvPr>
          <p:cNvSpPr txBox="1"/>
          <p:nvPr/>
        </p:nvSpPr>
        <p:spPr>
          <a:xfrm>
            <a:off x="1440000" y="2986341"/>
            <a:ext cx="1037319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DA_FuturaPT Book" panose="020B0502020204020303" pitchFamily="34" charset="0"/>
                <a:ea typeface="DA_FuturaPT Book" panose="020B0502020204020303" pitchFamily="34" charset="0"/>
              </a:rPr>
              <a:t>Simplified deployment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DA_FuturaPT Book" panose="020B0502020204020303" pitchFamily="34" charset="0"/>
                <a:ea typeface="DA_FuturaPT Book" panose="020B0502020204020303" pitchFamily="34" charset="0"/>
              </a:rPr>
              <a:t>Easier transaction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DA_FuturaPT Book" panose="020B0502020204020303" pitchFamily="34" charset="0"/>
                <a:ea typeface="DA_FuturaPT Book" panose="020B0502020204020303" pitchFamily="34" charset="0"/>
              </a:rPr>
              <a:t>Reduced complexity compared to microservices</a:t>
            </a:r>
          </a:p>
        </p:txBody>
      </p:sp>
    </p:spTree>
    <p:extLst>
      <p:ext uri="{BB962C8B-B14F-4D97-AF65-F5344CB8AC3E}">
        <p14:creationId xmlns:p14="http://schemas.microsoft.com/office/powerpoint/2010/main" val="1764946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4C0282-34D2-46FD-B218-11EF6A784B1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Who Uses Monoliths?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92B6DC-A3DB-4890-ADA9-30110BE0C1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/>
              <a:t> </a:t>
            </a:r>
            <a:r>
              <a:rPr lang="ru-RU" b="0"/>
              <a:t>/</a:t>
            </a:r>
            <a:r>
              <a:rPr lang="ru-RU"/>
              <a:t> </a:t>
            </a:r>
            <a:fld id="{49165CBE-C494-7A42-AB39-464FE4BAD852}" type="slidenum">
              <a:rPr lang="en-RU" smtClean="0"/>
              <a:pPr/>
              <a:t>8</a:t>
            </a:fld>
            <a:endParaRPr lang="en-RU" dirty="0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D2271C6C-4CB2-81B8-DE1D-FE330181A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0" t="16240" r="17343" b="17855"/>
          <a:stretch/>
        </p:blipFill>
        <p:spPr bwMode="auto">
          <a:xfrm>
            <a:off x="2271481" y="3253220"/>
            <a:ext cx="5050741" cy="523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hopify Logo, symbol, meaning, history, PNG, brand">
            <a:extLst>
              <a:ext uri="{FF2B5EF4-FFF2-40B4-BE49-F238E27FC236}">
                <a16:creationId xmlns:a16="http://schemas.microsoft.com/office/drawing/2014/main" id="{4C214A38-5AEA-34F2-385A-1650CF1B71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2" r="19444"/>
          <a:stretch/>
        </p:blipFill>
        <p:spPr bwMode="auto">
          <a:xfrm>
            <a:off x="10276147" y="3838483"/>
            <a:ext cx="5026425" cy="470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A3C0A5-7FEC-7948-F054-2EF8A0A99E95}"/>
              </a:ext>
            </a:extLst>
          </p:cNvPr>
          <p:cNvSpPr txBox="1"/>
          <p:nvPr/>
        </p:nvSpPr>
        <p:spPr>
          <a:xfrm>
            <a:off x="3643080" y="2942406"/>
            <a:ext cx="25778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Stack Overflow</a:t>
            </a:r>
            <a:endParaRPr lang="uk-UA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920E25-7E37-DEEF-2AE7-6FF23883980C}"/>
              </a:ext>
            </a:extLst>
          </p:cNvPr>
          <p:cNvSpPr txBox="1"/>
          <p:nvPr/>
        </p:nvSpPr>
        <p:spPr>
          <a:xfrm>
            <a:off x="11759476" y="2930045"/>
            <a:ext cx="20597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Shopify</a:t>
            </a:r>
            <a:endParaRPr lang="uk-UA" sz="2800" dirty="0"/>
          </a:p>
        </p:txBody>
      </p:sp>
    </p:spTree>
    <p:extLst>
      <p:ext uri="{BB962C8B-B14F-4D97-AF65-F5344CB8AC3E}">
        <p14:creationId xmlns:p14="http://schemas.microsoft.com/office/powerpoint/2010/main" val="4272452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231E12-3E87-4D19-AADC-5BBFEDA1BF2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Modular Monolith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6C5436-2A0B-4C3C-BE11-B7327DC6A1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/>
              <a:t> </a:t>
            </a:r>
            <a:r>
              <a:rPr lang="ru-RU" b="0"/>
              <a:t>/</a:t>
            </a:r>
            <a:r>
              <a:rPr lang="ru-RU"/>
              <a:t> </a:t>
            </a:r>
            <a:fld id="{49165CBE-C494-7A42-AB39-464FE4BAD852}" type="slidenum">
              <a:rPr lang="en-RU" smtClean="0"/>
              <a:pPr/>
              <a:t>9</a:t>
            </a:fld>
            <a:endParaRPr lang="en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EE4DEC-5682-43FB-B421-1A8AEA5A5AB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39863" y="2660650"/>
            <a:ext cx="11380787" cy="6264275"/>
          </a:xfrm>
        </p:spPr>
        <p:txBody>
          <a:bodyPr vert="horz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This is an approach to software design where a monolith is built with a focus on replaceable (and potentially reusable) modules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This is an architectural pattern that structures the application into independent modules (components) with clearly defined boundaries</a:t>
            </a:r>
            <a:endParaRPr lang="uk-UA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D457F9E0-CD6B-A690-BDCC-EC82EDF84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59" t="17120" r="6582"/>
          <a:stretch/>
        </p:blipFill>
        <p:spPr bwMode="auto">
          <a:xfrm>
            <a:off x="12734131" y="4723668"/>
            <a:ext cx="3448050" cy="448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370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THINKCELLPRESENTATIONDONOTDELETE" val="&lt;?xml version=&quot;1.0&quot; encoding=&quot;UTF-16&quot; standalone=&quot;yes&quot;?&gt;&lt;root reqver=&quot;27037&quot;&gt;&lt;version val=&quot;32840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 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,&lt;/m_chDecimalSymbol17909&gt;&lt;m_nGroupingDigits17909 val=&quot;3&quot;/&gt;&lt;m_chGroupingSymbol17909&gt; 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.%m.%Y&lt;/m_strFormatTime&gt;&lt;m_yearfmt&gt;&lt;begin val=&quot;0&quot;/&gt;&lt;end val=&quot;0&quot;/&gt;&lt;/m_yearfmt&gt;&lt;/m_precDefaultDate&gt;&lt;m_precDefaultDay&gt;&lt;m_yearfmt&gt;&lt;begin val=&quot;0&quot;/&gt;&lt;end val=&quot;4&quot;/&gt;&lt;/m_yearfmt&gt;&lt;/m_precDefaultDay&gt;&lt;m_precDefaultWeek&gt;&lt;m_yearfmt&gt;&lt;begin val=&quot;0&quot;/&gt;&lt;end val=&quot;4&quot;/&gt;&lt;/m_yearfmt&gt;&lt;/m_precDefaultWeek&gt;&lt;m_precDefaultMonth&gt;&lt;m_yearfmt&gt;&lt;begin val=&quot;0&quot;/&gt;&lt;end val=&quot;4&quot;/&gt;&lt;/m_yearfmt&gt;&lt;/m_precDefaultMonth&gt;&lt;m_precDefaultQuarter&gt;&lt;m_yearfmt&gt;&lt;begin val=&quot;0&quot;/&gt;&lt;end val=&quot;4&quot;/&gt;&lt;/m_yearfmt&gt;&lt;/m_precDefaultQuarter&gt;&lt;m_precDefaultYear&gt;&lt;m_yearfmt&gt;&lt;begin val=&quot;0&quot;/&gt;&lt;end val=&quot;4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8&quot;&gt;&lt;elem m_fUsage=&quot;1.54688769900000022695E+00&quot;&gt;&lt;m_msothmcolidx val=&quot;0&quot;/&gt;&lt;m_rgb r=&quot;6E&quot; g=&quot;E6&quot; b=&quot;E3&quot;/&gt;&lt;/elem&gt;&lt;elem m_fUsage=&quot;1.53144100000000005224E+00&quot;&gt;&lt;m_msothmcolidx val=&quot;0&quot;/&gt;&lt;m_rgb r=&quot;C0&quot; g=&quot;BF&quot; b=&quot;C2&quot;/&gt;&lt;/elem&gt;&lt;elem m_fUsage=&quot;1.37829690000000004702E+00&quot;&gt;&lt;m_msothmcolidx val=&quot;0&quot;/&gt;&lt;m_rgb r=&quot;66&quot; g=&quot;C7&quot; b=&quot;FF&quot;/&gt;&lt;/elem&gt;&lt;elem m_fUsage=&quot;1.00477844009999994768E+00&quot;&gt;&lt;m_msothmcolidx val=&quot;0&quot;/&gt;&lt;m_rgb r=&quot;EA&quot; g=&quot;57&quot; b=&quot;9A&quot;/&gt;&lt;/elem&gt;&lt;elem m_fUsage=&quot;9.04300596090000019522E-01&quot;&gt;&lt;m_msothmcolidx val=&quot;0&quot;/&gt;&lt;m_rgb r=&quot;00&quot; g=&quot;AE&quot; b=&quot;AA&quot;/&gt;&lt;/elem&gt;&lt;elem m_fUsage=&quot;8.10000000000000053291E-01&quot;&gt;&lt;m_msothmcolidx val=&quot;0&quot;/&gt;&lt;m_rgb r=&quot;F7&quot; g=&quot;CB&quot; b=&quot;E0&quot;/&gt;&lt;/elem&gt;&lt;elem m_fUsage=&quot;2.82429536481000165171E-01&quot;&gt;&lt;m_msothmcolidx val=&quot;0&quot;/&gt;&lt;m_rgb r=&quot;FB&quot; g=&quot;58&quot; b=&quot;88&quot;/&gt;&lt;/elem&gt;&lt;elem m_fUsage=&quot;2.54186582832900132001E-01&quot;&gt;&lt;m_msothmcolidx val=&quot;0&quot;/&gt;&lt;m_rgb r=&quot;75&quot; g=&quot;D4&quot; b=&quot;94&quot;/&gt;&lt;/elem&gt;&lt;/m_vecMRU&gt;&lt;/m_mruColor&gt;&lt;m_eweekdayFirstOfWeek val=&quot;2&quot;/&gt;&lt;m_eweekdayFirstOfWorkweek val=&quot;2&quot;/&gt;&lt;m_eweekdayFirstOfWeekend val=&quot;7&quot;/&gt;&lt;/CPresentation&gt;&lt;/root&gt;"/>
</p:tagLst>
</file>

<file path=ppt/theme/theme1.xml><?xml version="1.0" encoding="utf-8"?>
<a:theme xmlns:a="http://schemas.openxmlformats.org/drawingml/2006/main" name="Corporate-2022">
  <a:themeElements>
    <a:clrScheme name="DataArt Presentations">
      <a:dk1>
        <a:srgbClr val="333332"/>
      </a:dk1>
      <a:lt1>
        <a:srgbClr val="FFFFFF"/>
      </a:lt1>
      <a:dk2>
        <a:srgbClr val="333332"/>
      </a:dk2>
      <a:lt2>
        <a:srgbClr val="FFDE55"/>
      </a:lt2>
      <a:accent1>
        <a:srgbClr val="53CFF8"/>
      </a:accent1>
      <a:accent2>
        <a:srgbClr val="2BC6BF"/>
      </a:accent2>
      <a:accent3>
        <a:srgbClr val="F0503C"/>
      </a:accent3>
      <a:accent4>
        <a:srgbClr val="70529F"/>
      </a:accent4>
      <a:accent5>
        <a:srgbClr val="FFB133"/>
      </a:accent5>
      <a:accent6>
        <a:srgbClr val="284086"/>
      </a:accent6>
      <a:hlink>
        <a:srgbClr val="53CFF8"/>
      </a:hlink>
      <a:folHlink>
        <a:srgbClr val="70529F"/>
      </a:folHlink>
    </a:clrScheme>
    <a:fontScheme name="Corporate-2021">
      <a:majorFont>
        <a:latin typeface="DA_FuturaPT Light"/>
        <a:ea typeface=""/>
        <a:cs typeface=""/>
      </a:majorFont>
      <a:minorFont>
        <a:latin typeface="DA_FuturaPT Boo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lIns="288000" tIns="288000" rIns="216000" bIns="288000" rtlCol="0" anchor="ctr"/>
      <a:lstStyle>
        <a:defPPr algn="l">
          <a:spcAft>
            <a:spcPts val="0"/>
          </a:spcAft>
          <a:defRPr sz="2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noAutofit/>
      </a:bodyPr>
      <a:lstStyle>
        <a:defPPr algn="l">
          <a:spcAft>
            <a:spcPts val="1200"/>
          </a:spcAft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 futura_updated" id="{8D1B57A3-C1FD-544C-9FDC-1AF023D039E4}" vid="{E9CF16DA-DE47-3946-8885-9F3146B22AB5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4C53B6EC75545445A23B6CAF1AE71915" ma:contentTypeVersion="14" ma:contentTypeDescription="Создание документа." ma:contentTypeScope="" ma:versionID="e634fad02f95a413cda2dd8948ac0b56">
  <xsd:schema xmlns:xsd="http://www.w3.org/2001/XMLSchema" xmlns:xs="http://www.w3.org/2001/XMLSchema" xmlns:p="http://schemas.microsoft.com/office/2006/metadata/properties" xmlns:ns2="0e59743f-d6a9-4734-8e8b-91b7328f980d" xmlns:ns3="17b44ce8-d3af-4cc2-85db-89385f1ecc30" targetNamespace="http://schemas.microsoft.com/office/2006/metadata/properties" ma:root="true" ma:fieldsID="1ec1dee5b1aa0753e113a2d70166e310" ns2:_="" ns3:_="">
    <xsd:import namespace="0e59743f-d6a9-4734-8e8b-91b7328f980d"/>
    <xsd:import namespace="17b44ce8-d3af-4cc2-85db-89385f1ecc3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DSGN_x002d_19090_x0418__x043a__x043e__x043d__x043a__x0430__x0434__x043b__x044f__x0417__x0430__x0440__x0430__x0431__x0430__x0442__x044b__x0432__x0430__x0439__x0442__x0435__x0441_Ozon_x0432__x043a__x0430__x0442__x0430__x043b__x043e__x0433__x0435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59743f-d6a9-4734-8e8b-91b7328f98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DSGN_x002d_19090_x0418__x043a__x043e__x043d__x043a__x0430__x0434__x043b__x044f__x0417__x0430__x0440__x0430__x0431__x0430__x0442__x044b__x0432__x0430__x0439__x0442__x0435__x0441_Ozon_x0432__x043a__x0430__x0442__x0430__x043b__x043e__x0433__x0435_" ma:index="21" nillable="true" ma:displayName="DSGN-19090 Иконка для Зарабатывайте с Ozon в каталоге" ma:format="Dropdown" ma:internalName="DSGN_x002d_19090_x0418__x043a__x043e__x043d__x043a__x0430__x0434__x043b__x044f__x0417__x0430__x0440__x0430__x0431__x0430__x0442__x044b__x0432__x0430__x0439__x0442__x0435__x0441_Ozon_x0432__x043a__x0430__x0442__x0430__x043b__x043e__x0433__x0435_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b44ce8-d3af-4cc2-85db-89385f1ecc30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SGN_x002d_19090_x0418__x043a__x043e__x043d__x043a__x0430__x0434__x043b__x044f__x0417__x0430__x0440__x0430__x0431__x0430__x0442__x044b__x0432__x0430__x0439__x0442__x0435__x0441_Ozon_x0432__x043a__x0430__x0442__x0430__x043b__x043e__x0433__x0435_ xmlns="0e59743f-d6a9-4734-8e8b-91b7328f980d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F72DD95-5EE4-4211-9122-2A9AB6CB6B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59743f-d6a9-4734-8e8b-91b7328f980d"/>
    <ds:schemaRef ds:uri="17b44ce8-d3af-4cc2-85db-89385f1ecc3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50A2251-5D7E-48BD-811C-1895383C38B9}">
  <ds:schemaRefs>
    <ds:schemaRef ds:uri="http://schemas.microsoft.com/office/2006/documentManagement/types"/>
    <ds:schemaRef ds:uri="0e59743f-d6a9-4734-8e8b-91b7328f980d"/>
    <ds:schemaRef ds:uri="17b44ce8-d3af-4cc2-85db-89385f1ecc30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BFA1D67-D5D5-4B5F-AA3B-489EC90F50F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DataArt-PowerPoint-Template-Futura-2023</Template>
  <TotalTime>2180</TotalTime>
  <Words>982</Words>
  <Application>Microsoft Office PowerPoint</Application>
  <PresentationFormat>Custom</PresentationFormat>
  <Paragraphs>205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DA_FuturaPT Book</vt:lpstr>
      <vt:lpstr>DA_FuturaPT Demi</vt:lpstr>
      <vt:lpstr>DA_FuturaPT Light</vt:lpstr>
      <vt:lpstr>DA_FuturaPT Medium</vt:lpstr>
      <vt:lpstr>Segoe UI</vt:lpstr>
      <vt:lpstr>Corporate-2022</vt:lpstr>
      <vt:lpstr>PowerPoint Presentation</vt:lpstr>
      <vt:lpstr>.NET Workshop</vt:lpstr>
      <vt:lpstr>AI-Friendly Calendar!</vt:lpstr>
      <vt:lpstr>What Is Software Architecture?</vt:lpstr>
      <vt:lpstr>Advantages of Microservices</vt:lpstr>
      <vt:lpstr>Microservices First?</vt:lpstr>
      <vt:lpstr>Advantages of Monoliths</vt:lpstr>
      <vt:lpstr>Who Uses Monoliths?</vt:lpstr>
      <vt:lpstr>Modular Monolith</vt:lpstr>
      <vt:lpstr>Modular Architecture</vt:lpstr>
      <vt:lpstr>What Is a Module?</vt:lpstr>
      <vt:lpstr>Modular Monolith</vt:lpstr>
      <vt:lpstr>Advantages of a Modular Monolith</vt:lpstr>
      <vt:lpstr>Modular Architecture</vt:lpstr>
      <vt:lpstr>Limitations of Modules</vt:lpstr>
      <vt:lpstr>What If You Need Data From Another Module?</vt:lpstr>
      <vt:lpstr>Templates</vt:lpstr>
      <vt:lpstr>Overview of New .NET 9</vt:lpstr>
      <vt:lpstr>Overview of New .NET 9</vt:lpstr>
      <vt:lpstr>Overview of New .NET 9</vt:lpstr>
      <vt:lpstr>Overview of New .NET 9</vt:lpstr>
      <vt:lpstr>Overview of New .NET 9</vt:lpstr>
      <vt:lpstr>Overview of New .NET 9</vt:lpstr>
      <vt:lpstr>Overview of New .NET 9</vt:lpstr>
      <vt:lpstr>Overview of New .NET 9</vt:lpstr>
      <vt:lpstr>Overview of New .NET 9</vt:lpstr>
      <vt:lpstr>Overview of .NET ASPIRE</vt:lpstr>
      <vt:lpstr>Overview of .NET ASPIRE</vt:lpstr>
      <vt:lpstr>GraphQL and .NET</vt:lpstr>
      <vt:lpstr>GraphQL vs. REST API</vt:lpstr>
      <vt:lpstr>gRPC on .NET</vt:lpstr>
      <vt:lpstr>Artificial Intelligence and .NET</vt:lpstr>
      <vt:lpstr>Artificial Intelligence and .NET</vt:lpstr>
      <vt:lpstr>MCP, AI, .NET</vt:lpstr>
      <vt:lpstr>Inbox/Outbox Mechanisms</vt:lpstr>
      <vt:lpstr>Inbox/Outbox Mechanisms</vt:lpstr>
      <vt:lpstr>Links and Samples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Ростислав Ярославович Скрипник</dc:creator>
  <cp:lastModifiedBy>Vladislav Antonyuk</cp:lastModifiedBy>
  <cp:revision>53</cp:revision>
  <dcterms:created xsi:type="dcterms:W3CDTF">2025-06-11T08:20:04Z</dcterms:created>
  <dcterms:modified xsi:type="dcterms:W3CDTF">2025-06-14T08:34:10Z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0x0101004C53B6EC75545445A23B6CAF1AE71915</vt:lpwstr>
  </property>
</Properties>
</file>